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Lst>
  <p:notesMasterIdLst>
    <p:notesMasterId r:id="rId49"/>
  </p:notesMasterIdLst>
  <p:sldIdLst>
    <p:sldId id="841" r:id="rId2"/>
    <p:sldId id="804" r:id="rId3"/>
    <p:sldId id="805" r:id="rId4"/>
    <p:sldId id="806" r:id="rId5"/>
    <p:sldId id="807" r:id="rId6"/>
    <p:sldId id="839" r:id="rId7"/>
    <p:sldId id="808" r:id="rId8"/>
    <p:sldId id="809" r:id="rId9"/>
    <p:sldId id="810" r:id="rId10"/>
    <p:sldId id="811" r:id="rId11"/>
    <p:sldId id="812" r:id="rId12"/>
    <p:sldId id="813" r:id="rId13"/>
    <p:sldId id="814" r:id="rId14"/>
    <p:sldId id="815" r:id="rId15"/>
    <p:sldId id="816" r:id="rId16"/>
    <p:sldId id="840" r:id="rId17"/>
    <p:sldId id="817" r:id="rId18"/>
    <p:sldId id="818" r:id="rId19"/>
    <p:sldId id="819" r:id="rId20"/>
    <p:sldId id="820" r:id="rId21"/>
    <p:sldId id="821" r:id="rId22"/>
    <p:sldId id="822" r:id="rId23"/>
    <p:sldId id="842" r:id="rId24"/>
    <p:sldId id="823" r:id="rId25"/>
    <p:sldId id="824" r:id="rId26"/>
    <p:sldId id="825" r:id="rId27"/>
    <p:sldId id="826" r:id="rId28"/>
    <p:sldId id="827" r:id="rId29"/>
    <p:sldId id="828" r:id="rId30"/>
    <p:sldId id="829" r:id="rId31"/>
    <p:sldId id="830" r:id="rId32"/>
    <p:sldId id="831" r:id="rId33"/>
    <p:sldId id="832" r:id="rId34"/>
    <p:sldId id="833" r:id="rId35"/>
    <p:sldId id="843" r:id="rId36"/>
    <p:sldId id="834" r:id="rId37"/>
    <p:sldId id="835" r:id="rId38"/>
    <p:sldId id="836" r:id="rId39"/>
    <p:sldId id="837" r:id="rId40"/>
    <p:sldId id="844" r:id="rId41"/>
    <p:sldId id="838" r:id="rId42"/>
    <p:sldId id="846" r:id="rId43"/>
    <p:sldId id="847" r:id="rId44"/>
    <p:sldId id="848" r:id="rId45"/>
    <p:sldId id="845" r:id="rId46"/>
    <p:sldId id="849" r:id="rId47"/>
    <p:sldId id="71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B9D5E7B-53F0-4799-A3F7-B1351C00C770}">
          <p14:sldIdLst>
            <p14:sldId id="841"/>
            <p14:sldId id="804"/>
            <p14:sldId id="805"/>
            <p14:sldId id="806"/>
            <p14:sldId id="807"/>
            <p14:sldId id="839"/>
            <p14:sldId id="808"/>
            <p14:sldId id="809"/>
            <p14:sldId id="810"/>
            <p14:sldId id="811"/>
            <p14:sldId id="812"/>
            <p14:sldId id="813"/>
            <p14:sldId id="814"/>
            <p14:sldId id="815"/>
            <p14:sldId id="816"/>
            <p14:sldId id="840"/>
            <p14:sldId id="817"/>
            <p14:sldId id="818"/>
            <p14:sldId id="819"/>
            <p14:sldId id="820"/>
            <p14:sldId id="821"/>
            <p14:sldId id="822"/>
            <p14:sldId id="842"/>
            <p14:sldId id="823"/>
            <p14:sldId id="824"/>
            <p14:sldId id="825"/>
            <p14:sldId id="826"/>
            <p14:sldId id="827"/>
            <p14:sldId id="828"/>
            <p14:sldId id="829"/>
            <p14:sldId id="830"/>
            <p14:sldId id="831"/>
            <p14:sldId id="832"/>
            <p14:sldId id="833"/>
            <p14:sldId id="843"/>
            <p14:sldId id="834"/>
            <p14:sldId id="835"/>
            <p14:sldId id="836"/>
            <p14:sldId id="837"/>
            <p14:sldId id="844"/>
            <p14:sldId id="838"/>
            <p14:sldId id="846"/>
            <p14:sldId id="847"/>
            <p14:sldId id="848"/>
            <p14:sldId id="845"/>
            <p14:sldId id="849"/>
            <p14:sldId id="7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89070"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3E654-1A14-4F21-B301-1BE4969F6EE9}" type="datetimeFigureOut">
              <a:rPr lang="en-GB" smtClean="0"/>
              <a:t>10/01/2022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F2073-8764-4F14-A271-9DD3B6C5EBB1}" type="slidenum">
              <a:rPr lang="en-GB" smtClean="0"/>
              <a:t>‹#›</a:t>
            </a:fld>
            <a:endParaRPr lang="en-GB"/>
          </a:p>
        </p:txBody>
      </p:sp>
    </p:spTree>
    <p:extLst>
      <p:ext uri="{BB962C8B-B14F-4D97-AF65-F5344CB8AC3E}">
        <p14:creationId xmlns:p14="http://schemas.microsoft.com/office/powerpoint/2010/main" val="90099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5498-18DC-4655-8F4B-B119F0DE6E36}"/>
              </a:ext>
            </a:extLst>
          </p:cNvPr>
          <p:cNvSpPr>
            <a:spLocks noGrp="1"/>
          </p:cNvSpPr>
          <p:nvPr>
            <p:ph type="ctrTitle"/>
          </p:nvPr>
        </p:nvSpPr>
        <p:spPr>
          <a:xfrm>
            <a:off x="1447061" y="1046903"/>
            <a:ext cx="4782105" cy="3112286"/>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BEF7D48-70C0-46B5-8FE4-C7322649976E}"/>
              </a:ext>
            </a:extLst>
          </p:cNvPr>
          <p:cNvSpPr>
            <a:spLocks noGrp="1"/>
          </p:cNvSpPr>
          <p:nvPr>
            <p:ph type="subTitle" idx="1"/>
          </p:nvPr>
        </p:nvSpPr>
        <p:spPr>
          <a:xfrm>
            <a:off x="7679187" y="3524436"/>
            <a:ext cx="3796683" cy="3240349"/>
          </a:xfrm>
        </p:spPr>
        <p:txBody>
          <a:bodyPr/>
          <a:lstStyle>
            <a:lvl1pPr marL="0" indent="0" algn="ctr">
              <a:buNone/>
              <a:defRPr sz="2400"/>
            </a:lvl1pPr>
            <a:lvl2pPr marL="457215" indent="0" algn="ctr">
              <a:buNone/>
              <a:defRPr sz="2000"/>
            </a:lvl2pPr>
            <a:lvl3pPr marL="914429" indent="0" algn="ctr">
              <a:buNone/>
              <a:defRPr sz="1801"/>
            </a:lvl3pPr>
            <a:lvl4pPr marL="1371644" indent="0" algn="ctr">
              <a:buNone/>
              <a:defRPr sz="1600"/>
            </a:lvl4pPr>
            <a:lvl5pPr marL="1828860" indent="0" algn="ctr">
              <a:buNone/>
              <a:defRPr sz="1600"/>
            </a:lvl5pPr>
            <a:lvl6pPr marL="2286075" indent="0" algn="ctr">
              <a:buNone/>
              <a:defRPr sz="1600"/>
            </a:lvl6pPr>
            <a:lvl7pPr marL="2743289" indent="0" algn="ctr">
              <a:buNone/>
              <a:defRPr sz="1600"/>
            </a:lvl7pPr>
            <a:lvl8pPr marL="3200504" indent="0" algn="ctr">
              <a:buNone/>
              <a:defRPr sz="1600"/>
            </a:lvl8pPr>
            <a:lvl9pPr marL="365771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62245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3066-53A3-4557-9F5A-BDF11ADAEDE1}"/>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296988A-C965-4A12-A317-D2380786CCC2}"/>
              </a:ext>
            </a:extLst>
          </p:cNvPr>
          <p:cNvSpPr>
            <a:spLocks noGrp="1"/>
          </p:cNvSpPr>
          <p:nvPr>
            <p:ph type="pic" idx="1"/>
          </p:nvPr>
        </p:nvSpPr>
        <p:spPr>
          <a:xfrm>
            <a:off x="5183188" y="987427"/>
            <a:ext cx="6172201" cy="4873625"/>
          </a:xfrm>
        </p:spPr>
        <p:txBody>
          <a:bodyPr/>
          <a:lstStyle>
            <a:lvl1pPr marL="0" indent="0">
              <a:buNone/>
              <a:defRPr sz="3200"/>
            </a:lvl1pPr>
            <a:lvl2pPr marL="457215" indent="0">
              <a:buNone/>
              <a:defRPr sz="2800"/>
            </a:lvl2pPr>
            <a:lvl3pPr marL="914429" indent="0">
              <a:buNone/>
              <a:defRPr sz="2400"/>
            </a:lvl3pPr>
            <a:lvl4pPr marL="1371644" indent="0">
              <a:buNone/>
              <a:defRPr sz="2000"/>
            </a:lvl4pPr>
            <a:lvl5pPr marL="1828860" indent="0">
              <a:buNone/>
              <a:defRPr sz="2000"/>
            </a:lvl5pPr>
            <a:lvl6pPr marL="2286075" indent="0">
              <a:buNone/>
              <a:defRPr sz="2000"/>
            </a:lvl6pPr>
            <a:lvl7pPr marL="2743289" indent="0">
              <a:buNone/>
              <a:defRPr sz="2000"/>
            </a:lvl7pPr>
            <a:lvl8pPr marL="3200504" indent="0">
              <a:buNone/>
              <a:defRPr sz="2000"/>
            </a:lvl8pPr>
            <a:lvl9pPr marL="3657719" indent="0">
              <a:buNone/>
              <a:defRPr sz="2000"/>
            </a:lvl9pPr>
          </a:lstStyle>
          <a:p>
            <a:endParaRPr lang="en-GB"/>
          </a:p>
        </p:txBody>
      </p:sp>
      <p:sp>
        <p:nvSpPr>
          <p:cNvPr id="4" name="Text Placeholder 3">
            <a:extLst>
              <a:ext uri="{FF2B5EF4-FFF2-40B4-BE49-F238E27FC236}">
                <a16:creationId xmlns:a16="http://schemas.microsoft.com/office/drawing/2014/main" id="{4D664BFE-73E8-4E80-9073-80AFE3D441FC}"/>
              </a:ext>
            </a:extLst>
          </p:cNvPr>
          <p:cNvSpPr>
            <a:spLocks noGrp="1"/>
          </p:cNvSpPr>
          <p:nvPr>
            <p:ph type="body" sz="half" idx="2"/>
          </p:nvPr>
        </p:nvSpPr>
        <p:spPr>
          <a:xfrm>
            <a:off x="839791" y="2057400"/>
            <a:ext cx="3932236" cy="3811588"/>
          </a:xfrm>
        </p:spPr>
        <p:txBody>
          <a:bodyPr/>
          <a:lstStyle>
            <a:lvl1pPr marL="0" indent="0">
              <a:buNone/>
              <a:defRPr sz="1600"/>
            </a:lvl1pPr>
            <a:lvl2pPr marL="457215" indent="0">
              <a:buNone/>
              <a:defRPr sz="1401"/>
            </a:lvl2pPr>
            <a:lvl3pPr marL="914429" indent="0">
              <a:buNone/>
              <a:defRPr sz="1200"/>
            </a:lvl3pPr>
            <a:lvl4pPr marL="1371644" indent="0">
              <a:buNone/>
              <a:defRPr sz="1001"/>
            </a:lvl4pPr>
            <a:lvl5pPr marL="1828860" indent="0">
              <a:buNone/>
              <a:defRPr sz="1001"/>
            </a:lvl5pPr>
            <a:lvl6pPr marL="2286075" indent="0">
              <a:buNone/>
              <a:defRPr sz="1001"/>
            </a:lvl6pPr>
            <a:lvl7pPr marL="2743289" indent="0">
              <a:buNone/>
              <a:defRPr sz="1001"/>
            </a:lvl7pPr>
            <a:lvl8pPr marL="3200504" indent="0">
              <a:buNone/>
              <a:defRPr sz="1001"/>
            </a:lvl8pPr>
            <a:lvl9pPr marL="3657719"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E7EB0EA6-C454-4DA7-BCDA-9A741D466575}"/>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F8952709-CF5F-463D-A3B4-2B2157FA2F27}"/>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A53E2DD8-54A2-4131-BCDE-6FF423556206}"/>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334334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C826B-AEF3-468F-9F57-C8BA1531E7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B69BE7-550F-4082-9FAA-30BC517F84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A402A4-8A4A-4299-A1EF-0DAC0E121F9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9D2D617-06BB-4EFA-BC1E-F181088833CE}"/>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770A56DC-4307-41E3-8477-ABD398D48824}"/>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2631754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52646B-301A-4748-9534-DAAE7C0697A7}"/>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B42B10-E208-4EAE-AC24-568600FFB5BF}"/>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B3D337-E2C5-41C9-9E60-86D20C876F6E}"/>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F24672C-F882-47C3-8A93-EBE200EECE7C}"/>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1F85B4B3-7812-4262-B857-57EB37404B4E}"/>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88250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8CD57-8305-4A3D-9B15-022292184D0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F0188E6-3602-470A-9760-1C767FFF3AE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1725002D-5985-4197-96FD-95E778ADA635}"/>
              </a:ext>
            </a:extLst>
          </p:cNvPr>
          <p:cNvSpPr>
            <a:spLocks noGrp="1"/>
          </p:cNvSpPr>
          <p:nvPr>
            <p:ph type="ftr" sz="quarter" idx="11"/>
          </p:nvPr>
        </p:nvSpPr>
        <p:spPr/>
        <p:txBody>
          <a:bodyPr/>
          <a:lstStyle/>
          <a:p>
            <a:r>
              <a:rPr lang="en-GB"/>
              <a:t>PhD Presentation - Autonomous Operations</a:t>
            </a:r>
          </a:p>
        </p:txBody>
      </p:sp>
      <p:sp>
        <p:nvSpPr>
          <p:cNvPr id="5" name="Slide Number Placeholder 4">
            <a:extLst>
              <a:ext uri="{FF2B5EF4-FFF2-40B4-BE49-F238E27FC236}">
                <a16:creationId xmlns:a16="http://schemas.microsoft.com/office/drawing/2014/main" id="{CA1A37A2-ABC3-41D2-875E-90F387B51523}"/>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78982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C41A-C292-4CFC-BD48-AF2D65BFB8D6}"/>
              </a:ext>
            </a:extLst>
          </p:cNvPr>
          <p:cNvSpPr>
            <a:spLocks noGrp="1"/>
          </p:cNvSpPr>
          <p:nvPr>
            <p:ph type="title"/>
          </p:nvPr>
        </p:nvSpPr>
        <p:spPr>
          <a:xfrm>
            <a:off x="110233" y="136527"/>
            <a:ext cx="9237956" cy="664685"/>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BC4D29-98F2-4EFF-A8A9-D4A89AB259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82896B-5C0D-4CA1-8849-208871814DD7}"/>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45D99D9-78BF-45C8-9CED-DE81B8788D2F}"/>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3DCDB9F2-A51B-4EF2-A039-61B76EB32A96}"/>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064847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60B5-030C-42C5-9C3D-75EFF14841CC}"/>
              </a:ext>
            </a:extLst>
          </p:cNvPr>
          <p:cNvSpPr>
            <a:spLocks noGrp="1"/>
          </p:cNvSpPr>
          <p:nvPr>
            <p:ph type="title"/>
          </p:nvPr>
        </p:nvSpPr>
        <p:spPr>
          <a:xfrm>
            <a:off x="831852" y="1709739"/>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6B436E1-054D-4465-ADEA-E5E477C68E17}"/>
              </a:ext>
            </a:extLst>
          </p:cNvPr>
          <p:cNvSpPr>
            <a:spLocks noGrp="1"/>
          </p:cNvSpPr>
          <p:nvPr>
            <p:ph type="body" idx="1"/>
          </p:nvPr>
        </p:nvSpPr>
        <p:spPr>
          <a:xfrm>
            <a:off x="831852" y="4589465"/>
            <a:ext cx="10515600" cy="1500187"/>
          </a:xfrm>
        </p:spPr>
        <p:txBody>
          <a:bodyPr/>
          <a:lstStyle>
            <a:lvl1pPr marL="0" indent="0">
              <a:buNone/>
              <a:defRPr sz="2400">
                <a:solidFill>
                  <a:schemeClr val="tx1">
                    <a:tint val="75000"/>
                  </a:schemeClr>
                </a:solidFill>
              </a:defRPr>
            </a:lvl1pPr>
            <a:lvl2pPr marL="457215" indent="0">
              <a:buNone/>
              <a:defRPr sz="2000">
                <a:solidFill>
                  <a:schemeClr val="tx1">
                    <a:tint val="75000"/>
                  </a:schemeClr>
                </a:solidFill>
              </a:defRPr>
            </a:lvl2pPr>
            <a:lvl3pPr marL="914429" indent="0">
              <a:buNone/>
              <a:defRPr sz="1801">
                <a:solidFill>
                  <a:schemeClr val="tx1">
                    <a:tint val="75000"/>
                  </a:schemeClr>
                </a:solidFill>
              </a:defRPr>
            </a:lvl3pPr>
            <a:lvl4pPr marL="1371644" indent="0">
              <a:buNone/>
              <a:defRPr sz="1600">
                <a:solidFill>
                  <a:schemeClr val="tx1">
                    <a:tint val="75000"/>
                  </a:schemeClr>
                </a:solidFill>
              </a:defRPr>
            </a:lvl4pPr>
            <a:lvl5pPr marL="1828860" indent="0">
              <a:buNone/>
              <a:defRPr sz="1600">
                <a:solidFill>
                  <a:schemeClr val="tx1">
                    <a:tint val="75000"/>
                  </a:schemeClr>
                </a:solidFill>
              </a:defRPr>
            </a:lvl5pPr>
            <a:lvl6pPr marL="2286075" indent="0">
              <a:buNone/>
              <a:defRPr sz="1600">
                <a:solidFill>
                  <a:schemeClr val="tx1">
                    <a:tint val="75000"/>
                  </a:schemeClr>
                </a:solidFill>
              </a:defRPr>
            </a:lvl6pPr>
            <a:lvl7pPr marL="2743289" indent="0">
              <a:buNone/>
              <a:defRPr sz="1600">
                <a:solidFill>
                  <a:schemeClr val="tx1">
                    <a:tint val="75000"/>
                  </a:schemeClr>
                </a:solidFill>
              </a:defRPr>
            </a:lvl7pPr>
            <a:lvl8pPr marL="3200504" indent="0">
              <a:buNone/>
              <a:defRPr sz="1600">
                <a:solidFill>
                  <a:schemeClr val="tx1">
                    <a:tint val="75000"/>
                  </a:schemeClr>
                </a:solidFill>
              </a:defRPr>
            </a:lvl8pPr>
            <a:lvl9pPr marL="365771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6CDE1F-A1B8-4C0D-A91A-A7441A9EE60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5EDD0CF5-7DD6-41D7-8299-75DC22FB0E85}"/>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2AEF82A2-E0CF-49AA-A827-A859906C1152}"/>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11211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5BA9-CB27-4ECD-82CC-4E121FF243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A9A415-6AC0-45F4-ABFD-512FF4439AD2}"/>
              </a:ext>
            </a:extLst>
          </p:cNvPr>
          <p:cNvSpPr>
            <a:spLocks noGrp="1"/>
          </p:cNvSpPr>
          <p:nvPr>
            <p:ph sz="half" idx="1"/>
          </p:nvPr>
        </p:nvSpPr>
        <p:spPr>
          <a:xfrm>
            <a:off x="110231" y="1051618"/>
            <a:ext cx="5802297" cy="52515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FFDB9BD-DBFC-4DA9-AD42-78E201D52ADC}"/>
              </a:ext>
            </a:extLst>
          </p:cNvPr>
          <p:cNvSpPr>
            <a:spLocks noGrp="1"/>
          </p:cNvSpPr>
          <p:nvPr>
            <p:ph sz="half" idx="2"/>
          </p:nvPr>
        </p:nvSpPr>
        <p:spPr>
          <a:xfrm>
            <a:off x="6012405" y="1051616"/>
            <a:ext cx="6061228" cy="52515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559E007-9F8A-43C7-A400-7894D54590D4}"/>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172FDC0B-E90B-4D45-A16D-1D10521BCA5F}"/>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CEAFC9F2-F859-423B-A00B-B8DB2308DDE4}"/>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55469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F719-8C08-4BDE-BD57-304EF6188B77}"/>
              </a:ext>
            </a:extLst>
          </p:cNvPr>
          <p:cNvSpPr>
            <a:spLocks noGrp="1"/>
          </p:cNvSpPr>
          <p:nvPr>
            <p:ph type="title"/>
          </p:nvPr>
        </p:nvSpPr>
        <p:spPr>
          <a:xfrm>
            <a:off x="839789"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BF1D57D-B176-4736-88FA-85CD60B3C80D}"/>
              </a:ext>
            </a:extLst>
          </p:cNvPr>
          <p:cNvSpPr>
            <a:spLocks noGrp="1"/>
          </p:cNvSpPr>
          <p:nvPr>
            <p:ph type="body" idx="1"/>
          </p:nvPr>
        </p:nvSpPr>
        <p:spPr>
          <a:xfrm>
            <a:off x="839789" y="1681163"/>
            <a:ext cx="5157787" cy="823912"/>
          </a:xfrm>
        </p:spPr>
        <p:txBody>
          <a:bodyPr anchor="b"/>
          <a:lstStyle>
            <a:lvl1pPr marL="0" indent="0">
              <a:buNone/>
              <a:defRPr sz="2400" b="1"/>
            </a:lvl1pPr>
            <a:lvl2pPr marL="457215" indent="0">
              <a:buNone/>
              <a:defRPr sz="2000" b="1"/>
            </a:lvl2pPr>
            <a:lvl3pPr marL="914429" indent="0">
              <a:buNone/>
              <a:defRPr sz="1801" b="1"/>
            </a:lvl3pPr>
            <a:lvl4pPr marL="1371644" indent="0">
              <a:buNone/>
              <a:defRPr sz="1600" b="1"/>
            </a:lvl4pPr>
            <a:lvl5pPr marL="1828860" indent="0">
              <a:buNone/>
              <a:defRPr sz="1600" b="1"/>
            </a:lvl5pPr>
            <a:lvl6pPr marL="2286075" indent="0">
              <a:buNone/>
              <a:defRPr sz="1600" b="1"/>
            </a:lvl6pPr>
            <a:lvl7pPr marL="2743289" indent="0">
              <a:buNone/>
              <a:defRPr sz="1600" b="1"/>
            </a:lvl7pPr>
            <a:lvl8pPr marL="3200504" indent="0">
              <a:buNone/>
              <a:defRPr sz="1600" b="1"/>
            </a:lvl8pPr>
            <a:lvl9pPr marL="365771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24A49C-C5D5-41A4-B1D4-9509598EE48F}"/>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7BB61D6-2788-4514-884C-9318A62283CC}"/>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15" indent="0">
              <a:buNone/>
              <a:defRPr sz="2000" b="1"/>
            </a:lvl2pPr>
            <a:lvl3pPr marL="914429" indent="0">
              <a:buNone/>
              <a:defRPr sz="1801" b="1"/>
            </a:lvl3pPr>
            <a:lvl4pPr marL="1371644" indent="0">
              <a:buNone/>
              <a:defRPr sz="1600" b="1"/>
            </a:lvl4pPr>
            <a:lvl5pPr marL="1828860" indent="0">
              <a:buNone/>
              <a:defRPr sz="1600" b="1"/>
            </a:lvl5pPr>
            <a:lvl6pPr marL="2286075" indent="0">
              <a:buNone/>
              <a:defRPr sz="1600" b="1"/>
            </a:lvl6pPr>
            <a:lvl7pPr marL="2743289" indent="0">
              <a:buNone/>
              <a:defRPr sz="1600" b="1"/>
            </a:lvl7pPr>
            <a:lvl8pPr marL="3200504" indent="0">
              <a:buNone/>
              <a:defRPr sz="1600" b="1"/>
            </a:lvl8pPr>
            <a:lvl9pPr marL="365771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696EA-EC4E-4937-B29A-1056E212C75B}"/>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1602C26-D8D9-4157-9BF7-48EBAD6DC1A2}"/>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D6640B5D-9636-4A89-8625-09886A096E5D}"/>
              </a:ext>
            </a:extLst>
          </p:cNvPr>
          <p:cNvSpPr>
            <a:spLocks noGrp="1"/>
          </p:cNvSpPr>
          <p:nvPr>
            <p:ph type="ftr" sz="quarter" idx="11"/>
          </p:nvPr>
        </p:nvSpPr>
        <p:spPr/>
        <p:txBody>
          <a:bodyPr/>
          <a:lstStyle/>
          <a:p>
            <a:r>
              <a:rPr lang="en-GB"/>
              <a:t>PhD Presentation - Autonomous Operations</a:t>
            </a:r>
          </a:p>
        </p:txBody>
      </p:sp>
      <p:sp>
        <p:nvSpPr>
          <p:cNvPr id="9" name="Slide Number Placeholder 8">
            <a:extLst>
              <a:ext uri="{FF2B5EF4-FFF2-40B4-BE49-F238E27FC236}">
                <a16:creationId xmlns:a16="http://schemas.microsoft.com/office/drawing/2014/main" id="{0F72B3B9-D424-4CBD-AA75-C7F0F23E1EE7}"/>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42008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1CC6-5244-493B-B7CF-EC169460AA3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49342FE-8397-4479-BB3E-55FFC16DCE7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3533D21-66E2-4273-BE5E-94DA5E5D5EF1}"/>
              </a:ext>
            </a:extLst>
          </p:cNvPr>
          <p:cNvSpPr>
            <a:spLocks noGrp="1"/>
          </p:cNvSpPr>
          <p:nvPr>
            <p:ph type="ftr" sz="quarter" idx="11"/>
          </p:nvPr>
        </p:nvSpPr>
        <p:spPr/>
        <p:txBody>
          <a:bodyPr/>
          <a:lstStyle/>
          <a:p>
            <a:r>
              <a:rPr lang="en-GB"/>
              <a:t>PhD Presentation - Autonomous Operations</a:t>
            </a:r>
          </a:p>
        </p:txBody>
      </p:sp>
      <p:sp>
        <p:nvSpPr>
          <p:cNvPr id="5" name="Slide Number Placeholder 4">
            <a:extLst>
              <a:ext uri="{FF2B5EF4-FFF2-40B4-BE49-F238E27FC236}">
                <a16:creationId xmlns:a16="http://schemas.microsoft.com/office/drawing/2014/main" id="{7A87EB15-FA82-4861-A77C-E6E6B1521F8F}"/>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773278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7CFCE-9609-4FF9-9C86-09D816B87BDB}"/>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47EFF90B-D08A-4936-81AB-1D2F0EA2A0AC}"/>
              </a:ext>
            </a:extLst>
          </p:cNvPr>
          <p:cNvSpPr>
            <a:spLocks noGrp="1"/>
          </p:cNvSpPr>
          <p:nvPr>
            <p:ph type="ftr" sz="quarter" idx="11"/>
          </p:nvPr>
        </p:nvSpPr>
        <p:spPr/>
        <p:txBody>
          <a:bodyPr/>
          <a:lstStyle/>
          <a:p>
            <a:r>
              <a:rPr lang="en-GB"/>
              <a:t>PhD Presentation - Autonomous Operations</a:t>
            </a:r>
          </a:p>
        </p:txBody>
      </p:sp>
      <p:sp>
        <p:nvSpPr>
          <p:cNvPr id="4" name="Slide Number Placeholder 3">
            <a:extLst>
              <a:ext uri="{FF2B5EF4-FFF2-40B4-BE49-F238E27FC236}">
                <a16:creationId xmlns:a16="http://schemas.microsoft.com/office/drawing/2014/main" id="{8B109BC7-0F8F-49D7-99DA-8CA514196271}"/>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64051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71F7-8EC6-4D57-85A4-55AE935303BC}"/>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2801FBA-2F3A-4DF8-B559-858812A339F1}"/>
              </a:ext>
            </a:extLst>
          </p:cNvPr>
          <p:cNvSpPr>
            <a:spLocks noGrp="1"/>
          </p:cNvSpPr>
          <p:nvPr>
            <p:ph idx="1"/>
          </p:nvPr>
        </p:nvSpPr>
        <p:spPr>
          <a:xfrm>
            <a:off x="5183188" y="987427"/>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F755B4C-ED55-4800-B63A-74314AF3B8FB}"/>
              </a:ext>
            </a:extLst>
          </p:cNvPr>
          <p:cNvSpPr>
            <a:spLocks noGrp="1"/>
          </p:cNvSpPr>
          <p:nvPr>
            <p:ph type="body" sz="half" idx="2"/>
          </p:nvPr>
        </p:nvSpPr>
        <p:spPr>
          <a:xfrm>
            <a:off x="839791" y="2057400"/>
            <a:ext cx="3932236" cy="3811588"/>
          </a:xfrm>
        </p:spPr>
        <p:txBody>
          <a:bodyPr/>
          <a:lstStyle>
            <a:lvl1pPr marL="0" indent="0">
              <a:buNone/>
              <a:defRPr sz="1600"/>
            </a:lvl1pPr>
            <a:lvl2pPr marL="457215" indent="0">
              <a:buNone/>
              <a:defRPr sz="1401"/>
            </a:lvl2pPr>
            <a:lvl3pPr marL="914429" indent="0">
              <a:buNone/>
              <a:defRPr sz="1200"/>
            </a:lvl3pPr>
            <a:lvl4pPr marL="1371644" indent="0">
              <a:buNone/>
              <a:defRPr sz="1001"/>
            </a:lvl4pPr>
            <a:lvl5pPr marL="1828860" indent="0">
              <a:buNone/>
              <a:defRPr sz="1001"/>
            </a:lvl5pPr>
            <a:lvl6pPr marL="2286075" indent="0">
              <a:buNone/>
              <a:defRPr sz="1001"/>
            </a:lvl6pPr>
            <a:lvl7pPr marL="2743289" indent="0">
              <a:buNone/>
              <a:defRPr sz="1001"/>
            </a:lvl7pPr>
            <a:lvl8pPr marL="3200504" indent="0">
              <a:buNone/>
              <a:defRPr sz="1001"/>
            </a:lvl8pPr>
            <a:lvl9pPr marL="3657719"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32EAB2B5-FFC1-4F54-87DB-B87565C22261}"/>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A1F42A35-4FBC-4CC8-BC42-416C4CDABCE9}"/>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07B6592C-447F-4CD3-8DC2-D6D441E6528E}"/>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2811679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CC66AD-2F9F-4101-B35E-78E49C5E9505}"/>
              </a:ext>
            </a:extLst>
          </p:cNvPr>
          <p:cNvSpPr/>
          <p:nvPr userDrawn="1"/>
        </p:nvSpPr>
        <p:spPr>
          <a:xfrm>
            <a:off x="0" y="6285390"/>
            <a:ext cx="12192000" cy="572611"/>
          </a:xfrm>
          <a:prstGeom prst="rect">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1"/>
          </a:p>
        </p:txBody>
      </p:sp>
      <p:sp>
        <p:nvSpPr>
          <p:cNvPr id="2" name="Title Placeholder 1">
            <a:extLst>
              <a:ext uri="{FF2B5EF4-FFF2-40B4-BE49-F238E27FC236}">
                <a16:creationId xmlns:a16="http://schemas.microsoft.com/office/drawing/2014/main" id="{7881784A-864C-43F4-9766-8F2DCE525843}"/>
              </a:ext>
            </a:extLst>
          </p:cNvPr>
          <p:cNvSpPr>
            <a:spLocks noGrp="1"/>
          </p:cNvSpPr>
          <p:nvPr>
            <p:ph type="title"/>
          </p:nvPr>
        </p:nvSpPr>
        <p:spPr>
          <a:xfrm>
            <a:off x="110231" y="136527"/>
            <a:ext cx="9300100" cy="664685"/>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75B2817-1C2D-44ED-877C-27281893F1B0}"/>
              </a:ext>
            </a:extLst>
          </p:cNvPr>
          <p:cNvSpPr>
            <a:spLocks noGrp="1"/>
          </p:cNvSpPr>
          <p:nvPr>
            <p:ph type="body" idx="1"/>
          </p:nvPr>
        </p:nvSpPr>
        <p:spPr>
          <a:xfrm>
            <a:off x="110232" y="1053267"/>
            <a:ext cx="11963401" cy="5232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3A92BA2-20E6-4BAC-880B-E42D7F6E1788}"/>
              </a:ext>
            </a:extLst>
          </p:cNvPr>
          <p:cNvSpPr>
            <a:spLocks noGrp="1"/>
          </p:cNvSpPr>
          <p:nvPr>
            <p:ph type="dt" sz="half" idx="2"/>
          </p:nvPr>
        </p:nvSpPr>
        <p:spPr>
          <a:xfrm>
            <a:off x="110231" y="6427371"/>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GB" dirty="0"/>
          </a:p>
        </p:txBody>
      </p:sp>
      <p:sp>
        <p:nvSpPr>
          <p:cNvPr id="5" name="Footer Placeholder 4">
            <a:extLst>
              <a:ext uri="{FF2B5EF4-FFF2-40B4-BE49-F238E27FC236}">
                <a16:creationId xmlns:a16="http://schemas.microsoft.com/office/drawing/2014/main" id="{A6C7C2B3-5522-4B8C-BB45-E329CB40A493}"/>
              </a:ext>
            </a:extLst>
          </p:cNvPr>
          <p:cNvSpPr>
            <a:spLocks noGrp="1"/>
          </p:cNvSpPr>
          <p:nvPr>
            <p:ph type="ftr" sz="quarter" idx="3"/>
          </p:nvPr>
        </p:nvSpPr>
        <p:spPr>
          <a:xfrm>
            <a:off x="4331564" y="642737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PhD Presentation - Autonomous Operations</a:t>
            </a:r>
            <a:endParaRPr lang="en-GB" dirty="0"/>
          </a:p>
        </p:txBody>
      </p:sp>
      <p:sp>
        <p:nvSpPr>
          <p:cNvPr id="6" name="Slide Number Placeholder 5">
            <a:extLst>
              <a:ext uri="{FF2B5EF4-FFF2-40B4-BE49-F238E27FC236}">
                <a16:creationId xmlns:a16="http://schemas.microsoft.com/office/drawing/2014/main" id="{95BBDE09-4E59-4DBF-8BDC-26C0C62B3F43}"/>
              </a:ext>
            </a:extLst>
          </p:cNvPr>
          <p:cNvSpPr>
            <a:spLocks noGrp="1"/>
          </p:cNvSpPr>
          <p:nvPr>
            <p:ph type="sldNum" sz="quarter" idx="4"/>
          </p:nvPr>
        </p:nvSpPr>
        <p:spPr>
          <a:xfrm>
            <a:off x="11630488" y="6427373"/>
            <a:ext cx="443145" cy="365125"/>
          </a:xfrm>
          <a:prstGeom prst="rect">
            <a:avLst/>
          </a:prstGeom>
        </p:spPr>
        <p:txBody>
          <a:bodyPr vert="horz" lIns="91440" tIns="45720" rIns="91440" bIns="45720" rtlCol="0" anchor="ctr"/>
          <a:lstStyle>
            <a:lvl1pPr algn="r">
              <a:defRPr sz="1200">
                <a:solidFill>
                  <a:schemeClr val="bg1"/>
                </a:solidFill>
              </a:defRPr>
            </a:lvl1pPr>
          </a:lstStyle>
          <a:p>
            <a:fld id="{91E12F96-0D5A-47AC-A4EE-1BE4C158164E}" type="slidenum">
              <a:rPr lang="en-GB" smtClean="0"/>
              <a:pPr/>
              <a:t>‹#›</a:t>
            </a:fld>
            <a:endParaRPr lang="en-GB" dirty="0"/>
          </a:p>
        </p:txBody>
      </p:sp>
      <p:pic>
        <p:nvPicPr>
          <p:cNvPr id="1028" name="Picture 4" descr="Image result for poliTO logo no sfondo">
            <a:extLst>
              <a:ext uri="{FF2B5EF4-FFF2-40B4-BE49-F238E27FC236}">
                <a16:creationId xmlns:a16="http://schemas.microsoft.com/office/drawing/2014/main" id="{29EA1F1B-AC64-4C17-AD6E-1B16167DB24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115952" y="136525"/>
            <a:ext cx="736107" cy="736107"/>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10">
            <a:extLst>
              <a:ext uri="{FF2B5EF4-FFF2-40B4-BE49-F238E27FC236}">
                <a16:creationId xmlns:a16="http://schemas.microsoft.com/office/drawing/2014/main" id="{658B3E97-80C4-4C47-943A-677B354BA8A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04749" y="136525"/>
            <a:ext cx="1091483" cy="664685"/>
          </a:xfrm>
          <a:prstGeom prst="rect">
            <a:avLst/>
          </a:prstGeom>
        </p:spPr>
      </p:pic>
    </p:spTree>
    <p:extLst>
      <p:ext uri="{BB962C8B-B14F-4D97-AF65-F5344CB8AC3E}">
        <p14:creationId xmlns:p14="http://schemas.microsoft.com/office/powerpoint/2010/main" val="97736014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29"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p:titleStyle>
    <p:bodyStyle>
      <a:lvl1pPr marL="228607" indent="-228607" algn="l" defTabSz="914429" rtl="0" eaLnBrk="1" latinLnBrk="0" hangingPunct="1">
        <a:lnSpc>
          <a:spcPct val="90000"/>
        </a:lnSpc>
        <a:spcBef>
          <a:spcPts val="1001"/>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22" indent="-228607" algn="l" defTabSz="914429"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37" indent="-228607" algn="l" defTabSz="914429"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53"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Cambria" panose="02040503050406030204" pitchFamily="18" charset="0"/>
          <a:ea typeface="Cambria" panose="02040503050406030204" pitchFamily="18" charset="0"/>
          <a:cs typeface="+mn-cs"/>
        </a:defRPr>
      </a:lvl4pPr>
      <a:lvl5pPr marL="2057467"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Cambria" panose="02040503050406030204" pitchFamily="18" charset="0"/>
          <a:ea typeface="Cambria" panose="02040503050406030204" pitchFamily="18" charset="0"/>
          <a:cs typeface="+mn-cs"/>
        </a:defRPr>
      </a:lvl5pPr>
      <a:lvl6pPr marL="2514682"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97"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11"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26"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29" rtl="0" eaLnBrk="1" latinLnBrk="0" hangingPunct="1">
        <a:defRPr sz="1801" kern="1200">
          <a:solidFill>
            <a:schemeClr val="tx1"/>
          </a:solidFill>
          <a:latin typeface="+mn-lt"/>
          <a:ea typeface="+mn-ea"/>
          <a:cs typeface="+mn-cs"/>
        </a:defRPr>
      </a:lvl1pPr>
      <a:lvl2pPr marL="457215" algn="l" defTabSz="914429" rtl="0" eaLnBrk="1" latinLnBrk="0" hangingPunct="1">
        <a:defRPr sz="1801" kern="1200">
          <a:solidFill>
            <a:schemeClr val="tx1"/>
          </a:solidFill>
          <a:latin typeface="+mn-lt"/>
          <a:ea typeface="+mn-ea"/>
          <a:cs typeface="+mn-cs"/>
        </a:defRPr>
      </a:lvl2pPr>
      <a:lvl3pPr marL="914429" algn="l" defTabSz="914429" rtl="0" eaLnBrk="1" latinLnBrk="0" hangingPunct="1">
        <a:defRPr sz="1801" kern="1200">
          <a:solidFill>
            <a:schemeClr val="tx1"/>
          </a:solidFill>
          <a:latin typeface="+mn-lt"/>
          <a:ea typeface="+mn-ea"/>
          <a:cs typeface="+mn-cs"/>
        </a:defRPr>
      </a:lvl3pPr>
      <a:lvl4pPr marL="1371644" algn="l" defTabSz="914429" rtl="0" eaLnBrk="1" latinLnBrk="0" hangingPunct="1">
        <a:defRPr sz="1801" kern="1200">
          <a:solidFill>
            <a:schemeClr val="tx1"/>
          </a:solidFill>
          <a:latin typeface="+mn-lt"/>
          <a:ea typeface="+mn-ea"/>
          <a:cs typeface="+mn-cs"/>
        </a:defRPr>
      </a:lvl4pPr>
      <a:lvl5pPr marL="1828860" algn="l" defTabSz="914429" rtl="0" eaLnBrk="1" latinLnBrk="0" hangingPunct="1">
        <a:defRPr sz="1801" kern="1200">
          <a:solidFill>
            <a:schemeClr val="tx1"/>
          </a:solidFill>
          <a:latin typeface="+mn-lt"/>
          <a:ea typeface="+mn-ea"/>
          <a:cs typeface="+mn-cs"/>
        </a:defRPr>
      </a:lvl5pPr>
      <a:lvl6pPr marL="2286075" algn="l" defTabSz="914429" rtl="0" eaLnBrk="1" latinLnBrk="0" hangingPunct="1">
        <a:defRPr sz="1801" kern="1200">
          <a:solidFill>
            <a:schemeClr val="tx1"/>
          </a:solidFill>
          <a:latin typeface="+mn-lt"/>
          <a:ea typeface="+mn-ea"/>
          <a:cs typeface="+mn-cs"/>
        </a:defRPr>
      </a:lvl6pPr>
      <a:lvl7pPr marL="2743289" algn="l" defTabSz="914429" rtl="0" eaLnBrk="1" latinLnBrk="0" hangingPunct="1">
        <a:defRPr sz="1801" kern="1200">
          <a:solidFill>
            <a:schemeClr val="tx1"/>
          </a:solidFill>
          <a:latin typeface="+mn-lt"/>
          <a:ea typeface="+mn-ea"/>
          <a:cs typeface="+mn-cs"/>
        </a:defRPr>
      </a:lvl7pPr>
      <a:lvl8pPr marL="3200504" algn="l" defTabSz="914429" rtl="0" eaLnBrk="1" latinLnBrk="0" hangingPunct="1">
        <a:defRPr sz="1801" kern="1200">
          <a:solidFill>
            <a:schemeClr val="tx1"/>
          </a:solidFill>
          <a:latin typeface="+mn-lt"/>
          <a:ea typeface="+mn-ea"/>
          <a:cs typeface="+mn-cs"/>
        </a:defRPr>
      </a:lvl8pPr>
      <a:lvl9pPr marL="3657719" algn="l" defTabSz="914429"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nda-planner-dev/ipc2020-domains/blob/master/total-order/Satellite-GTOHP/p01.hdd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beautiful-soup-4.readthedocs.io/en/lates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DA984D-7D04-48AF-965A-420ABEFE6D14}"/>
              </a:ext>
            </a:extLst>
          </p:cNvPr>
          <p:cNvSpPr>
            <a:spLocks noGrp="1"/>
          </p:cNvSpPr>
          <p:nvPr>
            <p:ph type="ctrTitle"/>
          </p:nvPr>
        </p:nvSpPr>
        <p:spPr>
          <a:xfrm>
            <a:off x="5686147" y="4152901"/>
            <a:ext cx="4782105" cy="1282638"/>
          </a:xfrm>
        </p:spPr>
        <p:txBody>
          <a:bodyPr>
            <a:normAutofit/>
          </a:bodyPr>
          <a:lstStyle/>
          <a:p>
            <a:r>
              <a:rPr lang="it-IT" dirty="0"/>
              <a:t>Tutorial-1</a:t>
            </a:r>
            <a:endParaRPr lang="en-GB" dirty="0"/>
          </a:p>
        </p:txBody>
      </p:sp>
    </p:spTree>
    <p:extLst>
      <p:ext uri="{BB962C8B-B14F-4D97-AF65-F5344CB8AC3E}">
        <p14:creationId xmlns:p14="http://schemas.microsoft.com/office/powerpoint/2010/main" val="2977270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7541-29D2-442B-9858-31A1444302B1}"/>
              </a:ext>
            </a:extLst>
          </p:cNvPr>
          <p:cNvSpPr>
            <a:spLocks noGrp="1"/>
          </p:cNvSpPr>
          <p:nvPr>
            <p:ph type="title"/>
          </p:nvPr>
        </p:nvSpPr>
        <p:spPr/>
        <p:txBody>
          <a:bodyPr>
            <a:normAutofit fontScale="90000"/>
          </a:bodyPr>
          <a:lstStyle/>
          <a:p>
            <a:r>
              <a:rPr lang="it-IT" dirty="0"/>
              <a:t>Tutorial: start setting the first diagram (ii)</a:t>
            </a:r>
            <a:endParaRPr lang="en-GB" dirty="0"/>
          </a:p>
        </p:txBody>
      </p:sp>
      <p:pic>
        <p:nvPicPr>
          <p:cNvPr id="6" name="Picture 5">
            <a:extLst>
              <a:ext uri="{FF2B5EF4-FFF2-40B4-BE49-F238E27FC236}">
                <a16:creationId xmlns:a16="http://schemas.microsoft.com/office/drawing/2014/main" id="{8E439966-EAF9-42A2-9255-49FC3D8D254B}"/>
              </a:ext>
            </a:extLst>
          </p:cNvPr>
          <p:cNvPicPr>
            <a:picLocks noChangeAspect="1"/>
          </p:cNvPicPr>
          <p:nvPr/>
        </p:nvPicPr>
        <p:blipFill>
          <a:blip r:embed="rId2"/>
          <a:stretch>
            <a:fillRect/>
          </a:stretch>
        </p:blipFill>
        <p:spPr>
          <a:xfrm>
            <a:off x="317629" y="1406699"/>
            <a:ext cx="7020574" cy="3949072"/>
          </a:xfrm>
          <a:prstGeom prst="rect">
            <a:avLst/>
          </a:prstGeom>
        </p:spPr>
      </p:pic>
      <p:sp>
        <p:nvSpPr>
          <p:cNvPr id="7" name="TextBox 6">
            <a:extLst>
              <a:ext uri="{FF2B5EF4-FFF2-40B4-BE49-F238E27FC236}">
                <a16:creationId xmlns:a16="http://schemas.microsoft.com/office/drawing/2014/main" id="{B7C590D6-3EC5-48EE-854F-F100D1ED0CAD}"/>
              </a:ext>
            </a:extLst>
          </p:cNvPr>
          <p:cNvSpPr txBox="1"/>
          <p:nvPr/>
        </p:nvSpPr>
        <p:spPr>
          <a:xfrm>
            <a:off x="7520862" y="1098790"/>
            <a:ext cx="4671138" cy="507831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now have the </a:t>
            </a:r>
            <a:r>
              <a:rPr lang="en-GB" dirty="0" err="1">
                <a:latin typeface="Cambria" panose="02040503050406030204" pitchFamily="18" charset="0"/>
                <a:ea typeface="Cambria" panose="02040503050406030204" pitchFamily="18" charset="0"/>
              </a:rPr>
              <a:t>UseDiagram</a:t>
            </a:r>
            <a:r>
              <a:rPr lang="en-GB" dirty="0">
                <a:latin typeface="Cambria" panose="02040503050406030204" pitchFamily="18" charset="0"/>
                <a:ea typeface="Cambria" panose="02040503050406030204" pitchFamily="18" charset="0"/>
              </a:rPr>
              <a:t> </a:t>
            </a:r>
            <a:r>
              <a:rPr lang="en-GB" dirty="0" err="1">
                <a:latin typeface="Cambria" panose="02040503050406030204" pitchFamily="18" charset="0"/>
                <a:ea typeface="Cambria" panose="02040503050406030204" pitchFamily="18" charset="0"/>
              </a:rPr>
              <a:t>pallete</a:t>
            </a:r>
            <a:r>
              <a:rPr lang="en-GB" dirty="0">
                <a:latin typeface="Cambria" panose="02040503050406030204" pitchFamily="18" charset="0"/>
                <a:ea typeface="Cambria" panose="02040503050406030204" pitchFamily="18" charset="0"/>
              </a:rPr>
              <a:t> that we can use to study our systems.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For the real analysis only the task and methods defined as </a:t>
            </a:r>
            <a:r>
              <a:rPr lang="en-GB" dirty="0" err="1">
                <a:latin typeface="Cambria" panose="02040503050406030204" pitchFamily="18" charset="0"/>
                <a:ea typeface="Cambria" panose="02040503050406030204" pitchFamily="18" charset="0"/>
              </a:rPr>
              <a:t>UseCases</a:t>
            </a:r>
            <a:r>
              <a:rPr lang="en-GB" dirty="0">
                <a:latin typeface="Cambria" panose="02040503050406030204" pitchFamily="18" charset="0"/>
                <a:ea typeface="Cambria" panose="02040503050406030204" pitchFamily="18" charset="0"/>
              </a:rPr>
              <a:t> and the comment on the domain requirements are used.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All the other elements are not analysed in the tool and they are needed just to simplify the study of the problem and give a visual help to however is looking at the models.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will model the satellite benchmark of </a:t>
            </a:r>
            <a:r>
              <a:rPr lang="en-GB" dirty="0">
                <a:latin typeface="Cambria" panose="02040503050406030204" pitchFamily="18" charset="0"/>
                <a:ea typeface="Cambria" panose="02040503050406030204" pitchFamily="18" charset="0"/>
                <a:hlinkClick r:id="rId3"/>
              </a:rPr>
              <a:t>https://github.com/panda-planner-dev/ipc2020-domains/blob/master/total-order/Satellite-GTOHP/p01.hddl</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521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99F66-0C83-4B8E-80D0-DF8EC3F3BC5C}"/>
              </a:ext>
            </a:extLst>
          </p:cNvPr>
          <p:cNvSpPr>
            <a:spLocks noGrp="1"/>
          </p:cNvSpPr>
          <p:nvPr>
            <p:ph type="title"/>
          </p:nvPr>
        </p:nvSpPr>
        <p:spPr/>
        <p:txBody>
          <a:bodyPr>
            <a:normAutofit fontScale="90000"/>
          </a:bodyPr>
          <a:lstStyle/>
          <a:p>
            <a:r>
              <a:rPr lang="it-IT" dirty="0"/>
              <a:t>Tutorial: UseCase Diagram</a:t>
            </a:r>
            <a:endParaRPr lang="en-GB" dirty="0"/>
          </a:p>
        </p:txBody>
      </p:sp>
      <p:pic>
        <p:nvPicPr>
          <p:cNvPr id="6" name="Picture 5">
            <a:extLst>
              <a:ext uri="{FF2B5EF4-FFF2-40B4-BE49-F238E27FC236}">
                <a16:creationId xmlns:a16="http://schemas.microsoft.com/office/drawing/2014/main" id="{03AC4A44-082C-44C0-8F4C-4CE6880263D7}"/>
              </a:ext>
            </a:extLst>
          </p:cNvPr>
          <p:cNvPicPr>
            <a:picLocks noChangeAspect="1"/>
          </p:cNvPicPr>
          <p:nvPr/>
        </p:nvPicPr>
        <p:blipFill>
          <a:blip r:embed="rId2"/>
          <a:stretch>
            <a:fillRect/>
          </a:stretch>
        </p:blipFill>
        <p:spPr>
          <a:xfrm>
            <a:off x="343487" y="1013675"/>
            <a:ext cx="8587823" cy="4830650"/>
          </a:xfrm>
          <a:prstGeom prst="rect">
            <a:avLst/>
          </a:prstGeom>
        </p:spPr>
      </p:pic>
      <p:sp>
        <p:nvSpPr>
          <p:cNvPr id="7" name="TextBox 6">
            <a:extLst>
              <a:ext uri="{FF2B5EF4-FFF2-40B4-BE49-F238E27FC236}">
                <a16:creationId xmlns:a16="http://schemas.microsoft.com/office/drawing/2014/main" id="{153BA38C-AFF2-4295-8899-8E960B8B42DA}"/>
              </a:ext>
            </a:extLst>
          </p:cNvPr>
          <p:cNvSpPr txBox="1"/>
          <p:nvPr/>
        </p:nvSpPr>
        <p:spPr>
          <a:xfrm>
            <a:off x="9097348" y="1375652"/>
            <a:ext cx="2976285" cy="2031325"/>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define our main system or systems as “actor” and then we start defining the functions that we expect them to perform at high level. Those will be our “:tasks” in HDDL. </a:t>
            </a:r>
          </a:p>
        </p:txBody>
      </p:sp>
    </p:spTree>
    <p:extLst>
      <p:ext uri="{BB962C8B-B14F-4D97-AF65-F5344CB8AC3E}">
        <p14:creationId xmlns:p14="http://schemas.microsoft.com/office/powerpoint/2010/main" val="489578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0CBB-14A1-4FEE-A0FC-9712D8AA8C9B}"/>
              </a:ext>
            </a:extLst>
          </p:cNvPr>
          <p:cNvSpPr>
            <a:spLocks noGrp="1"/>
          </p:cNvSpPr>
          <p:nvPr>
            <p:ph type="title"/>
          </p:nvPr>
        </p:nvSpPr>
        <p:spPr/>
        <p:txBody>
          <a:bodyPr>
            <a:normAutofit fontScale="90000"/>
          </a:bodyPr>
          <a:lstStyle/>
          <a:p>
            <a:r>
              <a:rPr lang="it-IT" dirty="0"/>
              <a:t>Tutorial: UseCase Diagram (ii)</a:t>
            </a:r>
            <a:endParaRPr lang="en-GB" dirty="0"/>
          </a:p>
        </p:txBody>
      </p:sp>
      <p:pic>
        <p:nvPicPr>
          <p:cNvPr id="8" name="Picture 7">
            <a:extLst>
              <a:ext uri="{FF2B5EF4-FFF2-40B4-BE49-F238E27FC236}">
                <a16:creationId xmlns:a16="http://schemas.microsoft.com/office/drawing/2014/main" id="{05BE52A1-9227-41DB-BBD6-1073DC6DD20B}"/>
              </a:ext>
            </a:extLst>
          </p:cNvPr>
          <p:cNvPicPr>
            <a:picLocks noChangeAspect="1"/>
          </p:cNvPicPr>
          <p:nvPr/>
        </p:nvPicPr>
        <p:blipFill>
          <a:blip r:embed="rId2"/>
          <a:stretch>
            <a:fillRect/>
          </a:stretch>
        </p:blipFill>
        <p:spPr>
          <a:xfrm>
            <a:off x="195217" y="1099171"/>
            <a:ext cx="8662083" cy="4872421"/>
          </a:xfrm>
          <a:prstGeom prst="rect">
            <a:avLst/>
          </a:prstGeom>
        </p:spPr>
      </p:pic>
      <p:sp>
        <p:nvSpPr>
          <p:cNvPr id="6" name="TextBox 5">
            <a:extLst>
              <a:ext uri="{FF2B5EF4-FFF2-40B4-BE49-F238E27FC236}">
                <a16:creationId xmlns:a16="http://schemas.microsoft.com/office/drawing/2014/main" id="{39DCFEE0-DCBF-4A3B-AC4D-7A897590C3B0}"/>
              </a:ext>
            </a:extLst>
          </p:cNvPr>
          <p:cNvSpPr txBox="1"/>
          <p:nvPr/>
        </p:nvSpPr>
        <p:spPr>
          <a:xfrm>
            <a:off x="9097348" y="1951672"/>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link the different </a:t>
            </a:r>
            <a:r>
              <a:rPr lang="en-GB" dirty="0" err="1">
                <a:latin typeface="Cambria" panose="02040503050406030204" pitchFamily="18" charset="0"/>
                <a:ea typeface="Cambria" panose="02040503050406030204" pitchFamily="18" charset="0"/>
              </a:rPr>
              <a:t>UseCases</a:t>
            </a:r>
            <a:r>
              <a:rPr lang="en-GB" dirty="0">
                <a:latin typeface="Cambria" panose="02040503050406030204" pitchFamily="18" charset="0"/>
                <a:ea typeface="Cambria" panose="02040503050406030204" pitchFamily="18" charset="0"/>
              </a:rPr>
              <a:t> to our main actor. </a:t>
            </a:r>
          </a:p>
          <a:p>
            <a:r>
              <a:rPr lang="en-GB" dirty="0">
                <a:latin typeface="Cambria" panose="02040503050406030204" pitchFamily="18" charset="0"/>
                <a:ea typeface="Cambria" panose="02040503050406030204" pitchFamily="18" charset="0"/>
              </a:rPr>
              <a:t>However, it is not required for the translation software. It is just a visual aid.</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link is made using the “Association” link.  </a:t>
            </a:r>
          </a:p>
        </p:txBody>
      </p:sp>
    </p:spTree>
    <p:extLst>
      <p:ext uri="{BB962C8B-B14F-4D97-AF65-F5344CB8AC3E}">
        <p14:creationId xmlns:p14="http://schemas.microsoft.com/office/powerpoint/2010/main" val="17914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CC79-5B35-497B-8050-5CD9A970495E}"/>
              </a:ext>
            </a:extLst>
          </p:cNvPr>
          <p:cNvSpPr>
            <a:spLocks noGrp="1"/>
          </p:cNvSpPr>
          <p:nvPr>
            <p:ph type="title"/>
          </p:nvPr>
        </p:nvSpPr>
        <p:spPr/>
        <p:txBody>
          <a:bodyPr>
            <a:normAutofit fontScale="90000"/>
          </a:bodyPr>
          <a:lstStyle/>
          <a:p>
            <a:r>
              <a:rPr lang="it-IT" dirty="0"/>
              <a:t>Tutorial: UseCase Diagram (iii)</a:t>
            </a:r>
            <a:endParaRPr lang="en-GB" dirty="0"/>
          </a:p>
        </p:txBody>
      </p:sp>
      <p:pic>
        <p:nvPicPr>
          <p:cNvPr id="6" name="Picture 5">
            <a:extLst>
              <a:ext uri="{FF2B5EF4-FFF2-40B4-BE49-F238E27FC236}">
                <a16:creationId xmlns:a16="http://schemas.microsoft.com/office/drawing/2014/main" id="{82ACD01E-83DB-4838-B6BA-5EF9C638E41E}"/>
              </a:ext>
            </a:extLst>
          </p:cNvPr>
          <p:cNvPicPr>
            <a:picLocks noChangeAspect="1"/>
          </p:cNvPicPr>
          <p:nvPr/>
        </p:nvPicPr>
        <p:blipFill>
          <a:blip r:embed="rId2"/>
          <a:stretch>
            <a:fillRect/>
          </a:stretch>
        </p:blipFill>
        <p:spPr>
          <a:xfrm>
            <a:off x="298581" y="993710"/>
            <a:ext cx="8537509" cy="4802349"/>
          </a:xfrm>
          <a:prstGeom prst="rect">
            <a:avLst/>
          </a:prstGeom>
        </p:spPr>
      </p:pic>
      <p:sp>
        <p:nvSpPr>
          <p:cNvPr id="7" name="TextBox 6">
            <a:extLst>
              <a:ext uri="{FF2B5EF4-FFF2-40B4-BE49-F238E27FC236}">
                <a16:creationId xmlns:a16="http://schemas.microsoft.com/office/drawing/2014/main" id="{E8B555DC-86D6-4621-B302-D461BE73F3A6}"/>
              </a:ext>
            </a:extLst>
          </p:cNvPr>
          <p:cNvSpPr txBox="1"/>
          <p:nvPr/>
        </p:nvSpPr>
        <p:spPr>
          <a:xfrm>
            <a:off x="8994711" y="1765059"/>
            <a:ext cx="2976285" cy="3693319"/>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define as comment the HDDL domain requirements.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initial “Requirements HDDL” should be as first line of the comment. The program search for the world “Requirements” to consider the comment. </a:t>
            </a:r>
          </a:p>
          <a:p>
            <a:r>
              <a:rPr lang="en-GB" dirty="0">
                <a:latin typeface="Cambria" panose="02040503050406030204" pitchFamily="18" charset="0"/>
                <a:ea typeface="Cambria" panose="02040503050406030204" pitchFamily="18" charset="0"/>
              </a:rPr>
              <a:t>In case the user can add the requirements directly in the HDDL file. </a:t>
            </a:r>
          </a:p>
        </p:txBody>
      </p:sp>
    </p:spTree>
    <p:extLst>
      <p:ext uri="{BB962C8B-B14F-4D97-AF65-F5344CB8AC3E}">
        <p14:creationId xmlns:p14="http://schemas.microsoft.com/office/powerpoint/2010/main" val="281747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41E3-CE96-429F-968A-4013EA298908}"/>
              </a:ext>
            </a:extLst>
          </p:cNvPr>
          <p:cNvSpPr>
            <a:spLocks noGrp="1"/>
          </p:cNvSpPr>
          <p:nvPr>
            <p:ph type="title"/>
          </p:nvPr>
        </p:nvSpPr>
        <p:spPr/>
        <p:txBody>
          <a:bodyPr>
            <a:normAutofit fontScale="90000"/>
          </a:bodyPr>
          <a:lstStyle/>
          <a:p>
            <a:r>
              <a:rPr lang="it-IT" dirty="0"/>
              <a:t>Tutorial: Use Case Diagram (iv)</a:t>
            </a:r>
            <a:endParaRPr lang="en-GB" dirty="0"/>
          </a:p>
        </p:txBody>
      </p:sp>
      <p:pic>
        <p:nvPicPr>
          <p:cNvPr id="6" name="Picture 5">
            <a:extLst>
              <a:ext uri="{FF2B5EF4-FFF2-40B4-BE49-F238E27FC236}">
                <a16:creationId xmlns:a16="http://schemas.microsoft.com/office/drawing/2014/main" id="{544F7AE6-693D-444E-8839-36BDB6D9368D}"/>
              </a:ext>
            </a:extLst>
          </p:cNvPr>
          <p:cNvPicPr>
            <a:picLocks noChangeAspect="1"/>
          </p:cNvPicPr>
          <p:nvPr/>
        </p:nvPicPr>
        <p:blipFill>
          <a:blip r:embed="rId2"/>
          <a:stretch>
            <a:fillRect/>
          </a:stretch>
        </p:blipFill>
        <p:spPr>
          <a:xfrm>
            <a:off x="195204" y="1028357"/>
            <a:ext cx="8472804" cy="4765953"/>
          </a:xfrm>
          <a:prstGeom prst="rect">
            <a:avLst/>
          </a:prstGeom>
        </p:spPr>
      </p:pic>
      <p:sp>
        <p:nvSpPr>
          <p:cNvPr id="7" name="TextBox 6">
            <a:extLst>
              <a:ext uri="{FF2B5EF4-FFF2-40B4-BE49-F238E27FC236}">
                <a16:creationId xmlns:a16="http://schemas.microsoft.com/office/drawing/2014/main" id="{FA2F846B-41C0-407D-BA14-79448F398C0E}"/>
              </a:ext>
            </a:extLst>
          </p:cNvPr>
          <p:cNvSpPr txBox="1"/>
          <p:nvPr/>
        </p:nvSpPr>
        <p:spPr>
          <a:xfrm>
            <a:off x="8875775" y="1653091"/>
            <a:ext cx="2976285"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task parameters can be inserted as constraints (“Constraints”) and linked and linked to the Use cases with the “realization” link.</a:t>
            </a:r>
          </a:p>
        </p:txBody>
      </p:sp>
    </p:spTree>
    <p:extLst>
      <p:ext uri="{BB962C8B-B14F-4D97-AF65-F5344CB8AC3E}">
        <p14:creationId xmlns:p14="http://schemas.microsoft.com/office/powerpoint/2010/main" val="2905014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CCC3-1751-4367-98A9-26599C487063}"/>
              </a:ext>
            </a:extLst>
          </p:cNvPr>
          <p:cNvSpPr>
            <a:spLocks noGrp="1"/>
          </p:cNvSpPr>
          <p:nvPr>
            <p:ph type="title"/>
          </p:nvPr>
        </p:nvSpPr>
        <p:spPr/>
        <p:txBody>
          <a:bodyPr>
            <a:normAutofit fontScale="90000"/>
          </a:bodyPr>
          <a:lstStyle/>
          <a:p>
            <a:r>
              <a:rPr lang="it-IT" dirty="0"/>
              <a:t>Tutorial: Use Case Diagram (v)</a:t>
            </a:r>
            <a:endParaRPr lang="en-GB" dirty="0"/>
          </a:p>
        </p:txBody>
      </p:sp>
      <p:pic>
        <p:nvPicPr>
          <p:cNvPr id="6" name="Picture 5">
            <a:extLst>
              <a:ext uri="{FF2B5EF4-FFF2-40B4-BE49-F238E27FC236}">
                <a16:creationId xmlns:a16="http://schemas.microsoft.com/office/drawing/2014/main" id="{37B800DA-97A7-49C7-801A-C140FC5E6A22}"/>
              </a:ext>
            </a:extLst>
          </p:cNvPr>
          <p:cNvPicPr>
            <a:picLocks noChangeAspect="1"/>
          </p:cNvPicPr>
          <p:nvPr/>
        </p:nvPicPr>
        <p:blipFill>
          <a:blip r:embed="rId2"/>
          <a:stretch>
            <a:fillRect/>
          </a:stretch>
        </p:blipFill>
        <p:spPr>
          <a:xfrm>
            <a:off x="278536" y="997765"/>
            <a:ext cx="8644391" cy="4862470"/>
          </a:xfrm>
          <a:prstGeom prst="rect">
            <a:avLst/>
          </a:prstGeom>
        </p:spPr>
      </p:pic>
      <p:sp>
        <p:nvSpPr>
          <p:cNvPr id="7" name="TextBox 6">
            <a:extLst>
              <a:ext uri="{FF2B5EF4-FFF2-40B4-BE49-F238E27FC236}">
                <a16:creationId xmlns:a16="http://schemas.microsoft.com/office/drawing/2014/main" id="{C597FD8E-3835-4E39-8887-978763C0D983}"/>
              </a:ext>
            </a:extLst>
          </p:cNvPr>
          <p:cNvSpPr txBox="1"/>
          <p:nvPr/>
        </p:nvSpPr>
        <p:spPr>
          <a:xfrm>
            <a:off x="9097348" y="1606438"/>
            <a:ext cx="2976285" cy="2862322"/>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Then every :task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can be associate to its methods.</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comments are used to understand what changes from one method to another of the same :task. They are there just for visualization and to help the designer.  </a:t>
            </a:r>
          </a:p>
        </p:txBody>
      </p:sp>
    </p:spTree>
    <p:extLst>
      <p:ext uri="{BB962C8B-B14F-4D97-AF65-F5344CB8AC3E}">
        <p14:creationId xmlns:p14="http://schemas.microsoft.com/office/powerpoint/2010/main" val="59975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79E2-4938-40FC-9B84-A35455DBB926}"/>
              </a:ext>
            </a:extLst>
          </p:cNvPr>
          <p:cNvSpPr>
            <a:spLocks noGrp="1"/>
          </p:cNvSpPr>
          <p:nvPr>
            <p:ph type="title"/>
          </p:nvPr>
        </p:nvSpPr>
        <p:spPr/>
        <p:txBody>
          <a:bodyPr>
            <a:normAutofit fontScale="90000"/>
          </a:bodyPr>
          <a:lstStyle/>
          <a:p>
            <a:r>
              <a:rPr lang="it-IT" dirty="0"/>
              <a:t>Tutorial: Use Case Diagram (vi)</a:t>
            </a:r>
            <a:endParaRPr lang="en-GB" dirty="0"/>
          </a:p>
        </p:txBody>
      </p:sp>
      <p:sp>
        <p:nvSpPr>
          <p:cNvPr id="5" name="TextBox 4">
            <a:extLst>
              <a:ext uri="{FF2B5EF4-FFF2-40B4-BE49-F238E27FC236}">
                <a16:creationId xmlns:a16="http://schemas.microsoft.com/office/drawing/2014/main" id="{1EF7F067-6AED-4E21-86DB-BF8DE84A8888}"/>
              </a:ext>
            </a:extLst>
          </p:cNvPr>
          <p:cNvSpPr txBox="1"/>
          <p:nvPr/>
        </p:nvSpPr>
        <p:spPr>
          <a:xfrm>
            <a:off x="9806473" y="1606438"/>
            <a:ext cx="2267160" cy="92333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Your result should look like this diagram!</a:t>
            </a:r>
          </a:p>
        </p:txBody>
      </p:sp>
      <p:pic>
        <p:nvPicPr>
          <p:cNvPr id="7" name="Picture 6" descr="Diagram&#10;&#10;Description automatically generated">
            <a:extLst>
              <a:ext uri="{FF2B5EF4-FFF2-40B4-BE49-F238E27FC236}">
                <a16:creationId xmlns:a16="http://schemas.microsoft.com/office/drawing/2014/main" id="{13A51E89-CC3C-4689-B659-8C89FBF42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7" y="714703"/>
            <a:ext cx="9193584" cy="5428593"/>
          </a:xfrm>
          <a:prstGeom prst="rect">
            <a:avLst/>
          </a:prstGeom>
        </p:spPr>
      </p:pic>
    </p:spTree>
    <p:extLst>
      <p:ext uri="{BB962C8B-B14F-4D97-AF65-F5344CB8AC3E}">
        <p14:creationId xmlns:p14="http://schemas.microsoft.com/office/powerpoint/2010/main" val="3738486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F0A3-4032-4DD4-92CC-47C6C31C7B92}"/>
              </a:ext>
            </a:extLst>
          </p:cNvPr>
          <p:cNvSpPr>
            <a:spLocks noGrp="1"/>
          </p:cNvSpPr>
          <p:nvPr>
            <p:ph type="title"/>
          </p:nvPr>
        </p:nvSpPr>
        <p:spPr/>
        <p:txBody>
          <a:bodyPr>
            <a:normAutofit fontScale="90000"/>
          </a:bodyPr>
          <a:lstStyle/>
          <a:p>
            <a:r>
              <a:rPr lang="it-IT" dirty="0"/>
              <a:t>Tutorial: Define the tasks!</a:t>
            </a:r>
            <a:endParaRPr lang="en-GB" dirty="0"/>
          </a:p>
        </p:txBody>
      </p:sp>
      <p:pic>
        <p:nvPicPr>
          <p:cNvPr id="6" name="Picture 5">
            <a:extLst>
              <a:ext uri="{FF2B5EF4-FFF2-40B4-BE49-F238E27FC236}">
                <a16:creationId xmlns:a16="http://schemas.microsoft.com/office/drawing/2014/main" id="{0D72BD9B-1333-4BAC-BF39-C35FB81D0ED5}"/>
              </a:ext>
            </a:extLst>
          </p:cNvPr>
          <p:cNvPicPr>
            <a:picLocks noChangeAspect="1"/>
          </p:cNvPicPr>
          <p:nvPr/>
        </p:nvPicPr>
        <p:blipFill>
          <a:blip r:embed="rId2"/>
          <a:stretch>
            <a:fillRect/>
          </a:stretch>
        </p:blipFill>
        <p:spPr>
          <a:xfrm>
            <a:off x="253206" y="978325"/>
            <a:ext cx="8713511" cy="4901350"/>
          </a:xfrm>
          <a:prstGeom prst="rect">
            <a:avLst/>
          </a:prstGeom>
        </p:spPr>
      </p:pic>
      <p:sp>
        <p:nvSpPr>
          <p:cNvPr id="7" name="TextBox 6">
            <a:extLst>
              <a:ext uri="{FF2B5EF4-FFF2-40B4-BE49-F238E27FC236}">
                <a16:creationId xmlns:a16="http://schemas.microsoft.com/office/drawing/2014/main" id="{4F1EF8B1-C324-4E30-A50A-5A0D5E92BA66}"/>
              </a:ext>
            </a:extLst>
          </p:cNvPr>
          <p:cNvSpPr txBox="1"/>
          <p:nvPr/>
        </p:nvSpPr>
        <p:spPr>
          <a:xfrm>
            <a:off x="9097348" y="1606438"/>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To each :task we associate a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with the same name.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That will permit to add the :task as an </a:t>
            </a:r>
            <a:r>
              <a:rPr lang="en-GB" dirty="0" err="1">
                <a:latin typeface="Cambria" panose="02040503050406030204" pitchFamily="18" charset="0"/>
                <a:ea typeface="Cambria" panose="02040503050406030204" pitchFamily="18" charset="0"/>
              </a:rPr>
              <a:t>OpaqueAction</a:t>
            </a:r>
            <a:r>
              <a:rPr lang="en-GB" dirty="0">
                <a:latin typeface="Cambria" panose="02040503050406030204" pitchFamily="18" charset="0"/>
                <a:ea typeface="Cambria" panose="02040503050406030204" pitchFamily="18" charset="0"/>
              </a:rPr>
              <a:t> in the “Activity Diagrams” of other tasks keeping the link. </a:t>
            </a:r>
          </a:p>
        </p:txBody>
      </p:sp>
    </p:spTree>
    <p:extLst>
      <p:ext uri="{BB962C8B-B14F-4D97-AF65-F5344CB8AC3E}">
        <p14:creationId xmlns:p14="http://schemas.microsoft.com/office/powerpoint/2010/main" val="2007361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F812-884E-45EA-890B-EC3ED7439518}"/>
              </a:ext>
            </a:extLst>
          </p:cNvPr>
          <p:cNvSpPr>
            <a:spLocks noGrp="1"/>
          </p:cNvSpPr>
          <p:nvPr>
            <p:ph type="title"/>
          </p:nvPr>
        </p:nvSpPr>
        <p:spPr/>
        <p:txBody>
          <a:bodyPr>
            <a:normAutofit fontScale="90000"/>
          </a:bodyPr>
          <a:lstStyle/>
          <a:p>
            <a:r>
              <a:rPr lang="it-IT" dirty="0"/>
              <a:t>Tutorial: Define the tasks! (ii)</a:t>
            </a:r>
            <a:endParaRPr lang="en-GB" dirty="0"/>
          </a:p>
        </p:txBody>
      </p:sp>
      <p:pic>
        <p:nvPicPr>
          <p:cNvPr id="6" name="Picture 5">
            <a:extLst>
              <a:ext uri="{FF2B5EF4-FFF2-40B4-BE49-F238E27FC236}">
                <a16:creationId xmlns:a16="http://schemas.microsoft.com/office/drawing/2014/main" id="{7E12ABBF-E835-4CBC-8F22-EEFCD5895054}"/>
              </a:ext>
            </a:extLst>
          </p:cNvPr>
          <p:cNvPicPr>
            <a:picLocks noChangeAspect="1"/>
          </p:cNvPicPr>
          <p:nvPr/>
        </p:nvPicPr>
        <p:blipFill>
          <a:blip r:embed="rId2"/>
          <a:stretch>
            <a:fillRect/>
          </a:stretch>
        </p:blipFill>
        <p:spPr>
          <a:xfrm>
            <a:off x="202342" y="957116"/>
            <a:ext cx="8788919" cy="4943767"/>
          </a:xfrm>
          <a:prstGeom prst="rect">
            <a:avLst/>
          </a:prstGeom>
        </p:spPr>
      </p:pic>
      <p:sp>
        <p:nvSpPr>
          <p:cNvPr id="7" name="TextBox 6">
            <a:extLst>
              <a:ext uri="{FF2B5EF4-FFF2-40B4-BE49-F238E27FC236}">
                <a16:creationId xmlns:a16="http://schemas.microsoft.com/office/drawing/2014/main" id="{32694C59-A1D2-4B55-AE65-9A2B9C2A757B}"/>
              </a:ext>
            </a:extLst>
          </p:cNvPr>
          <p:cNvSpPr txBox="1"/>
          <p:nvPr/>
        </p:nvSpPr>
        <p:spPr>
          <a:xfrm>
            <a:off x="9125341" y="1886357"/>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To each :task we associate a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with the same name.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That will permit to add the :task as an </a:t>
            </a:r>
            <a:r>
              <a:rPr lang="en-GB" dirty="0" err="1">
                <a:latin typeface="Cambria" panose="02040503050406030204" pitchFamily="18" charset="0"/>
                <a:ea typeface="Cambria" panose="02040503050406030204" pitchFamily="18" charset="0"/>
              </a:rPr>
              <a:t>OpaqueAction</a:t>
            </a:r>
            <a:r>
              <a:rPr lang="en-GB" dirty="0">
                <a:latin typeface="Cambria" panose="02040503050406030204" pitchFamily="18" charset="0"/>
                <a:ea typeface="Cambria" panose="02040503050406030204" pitchFamily="18" charset="0"/>
              </a:rPr>
              <a:t> in the “Activity Diagrams” of other tasks keeping the link. </a:t>
            </a:r>
          </a:p>
        </p:txBody>
      </p:sp>
      <p:sp>
        <p:nvSpPr>
          <p:cNvPr id="8" name="Rectangle 7">
            <a:extLst>
              <a:ext uri="{FF2B5EF4-FFF2-40B4-BE49-F238E27FC236}">
                <a16:creationId xmlns:a16="http://schemas.microsoft.com/office/drawing/2014/main" id="{D58F163C-5393-4E4E-88B6-9385E541A025}"/>
              </a:ext>
            </a:extLst>
          </p:cNvPr>
          <p:cNvSpPr/>
          <p:nvPr/>
        </p:nvSpPr>
        <p:spPr>
          <a:xfrm>
            <a:off x="202343" y="3163078"/>
            <a:ext cx="1598466" cy="36389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2352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C411-6D87-4535-9FC9-639EADB78F0A}"/>
              </a:ext>
            </a:extLst>
          </p:cNvPr>
          <p:cNvSpPr>
            <a:spLocks noGrp="1"/>
          </p:cNvSpPr>
          <p:nvPr>
            <p:ph type="title"/>
          </p:nvPr>
        </p:nvSpPr>
        <p:spPr/>
        <p:txBody>
          <a:bodyPr>
            <a:normAutofit fontScale="90000"/>
          </a:bodyPr>
          <a:lstStyle/>
          <a:p>
            <a:r>
              <a:rPr lang="it-IT" dirty="0"/>
              <a:t>Tutorial: Define the tasks! (iii)</a:t>
            </a:r>
            <a:endParaRPr lang="en-GB" dirty="0"/>
          </a:p>
        </p:txBody>
      </p:sp>
      <p:pic>
        <p:nvPicPr>
          <p:cNvPr id="6" name="Picture 5">
            <a:extLst>
              <a:ext uri="{FF2B5EF4-FFF2-40B4-BE49-F238E27FC236}">
                <a16:creationId xmlns:a16="http://schemas.microsoft.com/office/drawing/2014/main" id="{9F3EC4E6-8E61-436E-98D2-CA0B8DD425F3}"/>
              </a:ext>
            </a:extLst>
          </p:cNvPr>
          <p:cNvPicPr>
            <a:picLocks noChangeAspect="1"/>
          </p:cNvPicPr>
          <p:nvPr/>
        </p:nvPicPr>
        <p:blipFill>
          <a:blip r:embed="rId2"/>
          <a:stretch>
            <a:fillRect/>
          </a:stretch>
        </p:blipFill>
        <p:spPr>
          <a:xfrm>
            <a:off x="313679" y="1183767"/>
            <a:ext cx="8395575" cy="4722511"/>
          </a:xfrm>
          <a:prstGeom prst="rect">
            <a:avLst/>
          </a:prstGeom>
        </p:spPr>
      </p:pic>
      <p:sp>
        <p:nvSpPr>
          <p:cNvPr id="7" name="TextBox 6">
            <a:extLst>
              <a:ext uri="{FF2B5EF4-FFF2-40B4-BE49-F238E27FC236}">
                <a16:creationId xmlns:a16="http://schemas.microsoft.com/office/drawing/2014/main" id="{348104CA-BDD5-41C8-9FE0-97F306863640}"/>
              </a:ext>
            </a:extLst>
          </p:cNvPr>
          <p:cNvSpPr txBox="1"/>
          <p:nvPr/>
        </p:nvSpPr>
        <p:spPr>
          <a:xfrm>
            <a:off x="8902036" y="1811712"/>
            <a:ext cx="2976285" cy="258532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need to check that all the methods are listed below their main task. </a:t>
            </a:r>
          </a:p>
          <a:p>
            <a:r>
              <a:rPr lang="en-GB" dirty="0">
                <a:latin typeface="Cambria" panose="02040503050406030204" pitchFamily="18" charset="0"/>
                <a:ea typeface="Cambria" panose="02040503050406030204" pitchFamily="18" charset="0"/>
              </a:rPr>
              <a:t>The tree visualization is used by </a:t>
            </a:r>
            <a:r>
              <a:rPr lang="en-GB" dirty="0" err="1">
                <a:latin typeface="Cambria" panose="02040503050406030204" pitchFamily="18" charset="0"/>
                <a:ea typeface="Cambria" panose="02040503050406030204" pitchFamily="18" charset="0"/>
              </a:rPr>
              <a:t>BeautifulSoap</a:t>
            </a:r>
            <a:r>
              <a:rPr lang="en-GB" dirty="0">
                <a:latin typeface="Cambria" panose="02040503050406030204" pitchFamily="18" charset="0"/>
                <a:ea typeface="Cambria" panose="02040503050406030204" pitchFamily="18" charset="0"/>
              </a:rPr>
              <a:t> ( </a:t>
            </a:r>
            <a:r>
              <a:rPr lang="en-GB" dirty="0">
                <a:latin typeface="Cambria" panose="02040503050406030204" pitchFamily="18" charset="0"/>
                <a:ea typeface="Cambria" panose="02040503050406030204" pitchFamily="18" charset="0"/>
                <a:hlinkClick r:id="rId3"/>
              </a:rPr>
              <a:t>https://beautiful-soup-4.readthedocs.io/en/latest/#</a:t>
            </a:r>
            <a:r>
              <a:rPr lang="en-GB" dirty="0">
                <a:latin typeface="Cambria" panose="02040503050406030204" pitchFamily="18" charset="0"/>
                <a:ea typeface="Cambria" panose="02040503050406030204" pitchFamily="18" charset="0"/>
              </a:rPr>
              <a:t> ) to associate methods and tasks. </a:t>
            </a:r>
          </a:p>
        </p:txBody>
      </p:sp>
    </p:spTree>
    <p:extLst>
      <p:ext uri="{BB962C8B-B14F-4D97-AF65-F5344CB8AC3E}">
        <p14:creationId xmlns:p14="http://schemas.microsoft.com/office/powerpoint/2010/main" val="164654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73C0-B067-4B4C-8F47-6CF1F738E273}"/>
              </a:ext>
            </a:extLst>
          </p:cNvPr>
          <p:cNvSpPr>
            <a:spLocks noGrp="1"/>
          </p:cNvSpPr>
          <p:nvPr>
            <p:ph type="title"/>
          </p:nvPr>
        </p:nvSpPr>
        <p:spPr/>
        <p:txBody>
          <a:bodyPr>
            <a:normAutofit fontScale="90000"/>
          </a:bodyPr>
          <a:lstStyle/>
          <a:p>
            <a:r>
              <a:rPr lang="it-IT" dirty="0"/>
              <a:t>Tutorial: Import Sample Project (i)</a:t>
            </a:r>
            <a:endParaRPr lang="en-GB" dirty="0"/>
          </a:p>
        </p:txBody>
      </p:sp>
      <p:pic>
        <p:nvPicPr>
          <p:cNvPr id="8" name="Picture 7">
            <a:extLst>
              <a:ext uri="{FF2B5EF4-FFF2-40B4-BE49-F238E27FC236}">
                <a16:creationId xmlns:a16="http://schemas.microsoft.com/office/drawing/2014/main" id="{435E059F-A6F5-44CC-9508-A51E757DF802}"/>
              </a:ext>
            </a:extLst>
          </p:cNvPr>
          <p:cNvPicPr>
            <a:picLocks noChangeAspect="1"/>
          </p:cNvPicPr>
          <p:nvPr/>
        </p:nvPicPr>
        <p:blipFill>
          <a:blip r:embed="rId2"/>
          <a:stretch>
            <a:fillRect/>
          </a:stretch>
        </p:blipFill>
        <p:spPr>
          <a:xfrm>
            <a:off x="179546" y="943922"/>
            <a:ext cx="9230785" cy="5192317"/>
          </a:xfrm>
          <a:prstGeom prst="rect">
            <a:avLst/>
          </a:prstGeom>
        </p:spPr>
      </p:pic>
      <p:sp>
        <p:nvSpPr>
          <p:cNvPr id="6" name="TextBox 5">
            <a:extLst>
              <a:ext uri="{FF2B5EF4-FFF2-40B4-BE49-F238E27FC236}">
                <a16:creationId xmlns:a16="http://schemas.microsoft.com/office/drawing/2014/main" id="{CCF03AE9-FD0A-4561-BF3D-AD9D451929EC}"/>
              </a:ext>
            </a:extLst>
          </p:cNvPr>
          <p:cNvSpPr txBox="1"/>
          <p:nvPr/>
        </p:nvSpPr>
        <p:spPr>
          <a:xfrm>
            <a:off x="9759820" y="1726163"/>
            <a:ext cx="2313813" cy="1754326"/>
          </a:xfrm>
          <a:prstGeom prst="rect">
            <a:avLst/>
          </a:prstGeom>
          <a:noFill/>
        </p:spPr>
        <p:txBody>
          <a:bodyPr wrap="square" rtlCol="0">
            <a:spAutoFit/>
          </a:bodyPr>
          <a:lstStyle/>
          <a:p>
            <a:r>
              <a:rPr lang="en-GB" dirty="0">
                <a:latin typeface="Cambria" panose="02040503050406030204" pitchFamily="18" charset="0"/>
                <a:ea typeface="Cambria" panose="02040503050406030204" pitchFamily="18" charset="0"/>
              </a:rPr>
              <a:t>Start with going to “File” and then “import” to set your workspace with the template for the HDDL translation. </a:t>
            </a:r>
          </a:p>
        </p:txBody>
      </p:sp>
    </p:spTree>
    <p:extLst>
      <p:ext uri="{BB962C8B-B14F-4D97-AF65-F5344CB8AC3E}">
        <p14:creationId xmlns:p14="http://schemas.microsoft.com/office/powerpoint/2010/main" val="2202950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6F35-039B-40B0-A446-E1A88E545E03}"/>
              </a:ext>
            </a:extLst>
          </p:cNvPr>
          <p:cNvSpPr>
            <a:spLocks noGrp="1"/>
          </p:cNvSpPr>
          <p:nvPr>
            <p:ph type="title"/>
          </p:nvPr>
        </p:nvSpPr>
        <p:spPr/>
        <p:txBody>
          <a:bodyPr>
            <a:normAutofit fontScale="90000"/>
          </a:bodyPr>
          <a:lstStyle/>
          <a:p>
            <a:r>
              <a:rPr lang="it-IT" dirty="0"/>
              <a:t>Tutorial: Define the tasks! (iv)</a:t>
            </a:r>
            <a:endParaRPr lang="en-GB" dirty="0"/>
          </a:p>
        </p:txBody>
      </p:sp>
      <p:pic>
        <p:nvPicPr>
          <p:cNvPr id="6" name="Picture 5">
            <a:extLst>
              <a:ext uri="{FF2B5EF4-FFF2-40B4-BE49-F238E27FC236}">
                <a16:creationId xmlns:a16="http://schemas.microsoft.com/office/drawing/2014/main" id="{D47AD820-50FC-4037-8CCA-A9B4176E7FA3}"/>
              </a:ext>
            </a:extLst>
          </p:cNvPr>
          <p:cNvPicPr>
            <a:picLocks noChangeAspect="1"/>
          </p:cNvPicPr>
          <p:nvPr/>
        </p:nvPicPr>
        <p:blipFill>
          <a:blip r:embed="rId2"/>
          <a:stretch>
            <a:fillRect/>
          </a:stretch>
        </p:blipFill>
        <p:spPr>
          <a:xfrm>
            <a:off x="203831" y="1067187"/>
            <a:ext cx="8851643" cy="4979049"/>
          </a:xfrm>
          <a:prstGeom prst="rect">
            <a:avLst/>
          </a:prstGeom>
        </p:spPr>
      </p:pic>
      <p:sp>
        <p:nvSpPr>
          <p:cNvPr id="7" name="TextBox 6">
            <a:extLst>
              <a:ext uri="{FF2B5EF4-FFF2-40B4-BE49-F238E27FC236}">
                <a16:creationId xmlns:a16="http://schemas.microsoft.com/office/drawing/2014/main" id="{AE73A92C-75B4-4E5B-8EE4-4F4A7CAACC4E}"/>
              </a:ext>
            </a:extLst>
          </p:cNvPr>
          <p:cNvSpPr txBox="1"/>
          <p:nvPr/>
        </p:nvSpPr>
        <p:spPr>
          <a:xfrm>
            <a:off x="9289033" y="1951672"/>
            <a:ext cx="2467990"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 should get something like this visualization with :task and their :methods nested. </a:t>
            </a:r>
          </a:p>
        </p:txBody>
      </p:sp>
      <p:sp>
        <p:nvSpPr>
          <p:cNvPr id="8" name="Rectangle 7">
            <a:extLst>
              <a:ext uri="{FF2B5EF4-FFF2-40B4-BE49-F238E27FC236}">
                <a16:creationId xmlns:a16="http://schemas.microsoft.com/office/drawing/2014/main" id="{054EC339-D0B9-45EB-B215-52B80D1AF328}"/>
              </a:ext>
            </a:extLst>
          </p:cNvPr>
          <p:cNvSpPr/>
          <p:nvPr/>
        </p:nvSpPr>
        <p:spPr>
          <a:xfrm>
            <a:off x="434976" y="1847461"/>
            <a:ext cx="1673741" cy="302311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6860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E879-208D-424A-931B-2336934E6356}"/>
              </a:ext>
            </a:extLst>
          </p:cNvPr>
          <p:cNvSpPr>
            <a:spLocks noGrp="1"/>
          </p:cNvSpPr>
          <p:nvPr>
            <p:ph type="title"/>
          </p:nvPr>
        </p:nvSpPr>
        <p:spPr/>
        <p:txBody>
          <a:bodyPr>
            <a:normAutofit fontScale="90000"/>
          </a:bodyPr>
          <a:lstStyle/>
          <a:p>
            <a:r>
              <a:rPr lang="it-IT" dirty="0"/>
              <a:t>Tutorial: Define Methods</a:t>
            </a:r>
            <a:endParaRPr lang="en-GB" dirty="0"/>
          </a:p>
        </p:txBody>
      </p:sp>
      <p:pic>
        <p:nvPicPr>
          <p:cNvPr id="6" name="Picture 5">
            <a:extLst>
              <a:ext uri="{FF2B5EF4-FFF2-40B4-BE49-F238E27FC236}">
                <a16:creationId xmlns:a16="http://schemas.microsoft.com/office/drawing/2014/main" id="{72412E72-7022-4843-8183-0D3BEDAF2009}"/>
              </a:ext>
            </a:extLst>
          </p:cNvPr>
          <p:cNvPicPr>
            <a:picLocks noChangeAspect="1"/>
          </p:cNvPicPr>
          <p:nvPr/>
        </p:nvPicPr>
        <p:blipFill>
          <a:blip r:embed="rId2"/>
          <a:stretch>
            <a:fillRect/>
          </a:stretch>
        </p:blipFill>
        <p:spPr>
          <a:xfrm>
            <a:off x="245819" y="1120580"/>
            <a:ext cx="8207716" cy="4616840"/>
          </a:xfrm>
          <a:prstGeom prst="rect">
            <a:avLst/>
          </a:prstGeom>
        </p:spPr>
      </p:pic>
      <p:sp>
        <p:nvSpPr>
          <p:cNvPr id="7" name="TextBox 6">
            <a:extLst>
              <a:ext uri="{FF2B5EF4-FFF2-40B4-BE49-F238E27FC236}">
                <a16:creationId xmlns:a16="http://schemas.microsoft.com/office/drawing/2014/main" id="{9E8F9885-DEAA-4658-A3F7-912775DA1ED4}"/>
              </a:ext>
            </a:extLst>
          </p:cNvPr>
          <p:cNvSpPr txBox="1"/>
          <p:nvPr/>
        </p:nvSpPr>
        <p:spPr>
          <a:xfrm>
            <a:off x="8692909" y="2134016"/>
            <a:ext cx="3253272" cy="2031325"/>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N</a:t>
            </a:r>
            <a:r>
              <a:rPr lang="en-GB" dirty="0">
                <a:latin typeface="Cambria" panose="02040503050406030204" pitchFamily="18" charset="0"/>
                <a:ea typeface="Cambria" panose="02040503050406030204" pitchFamily="18" charset="0"/>
              </a:rPr>
              <a:t>ow, for each method we define an “Activity Diagram”.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create the diagram with a right click on the selected :method. </a:t>
            </a:r>
          </a:p>
          <a:p>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9823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058F-E83E-4D5E-BA75-592B42C459EE}"/>
              </a:ext>
            </a:extLst>
          </p:cNvPr>
          <p:cNvSpPr>
            <a:spLocks noGrp="1"/>
          </p:cNvSpPr>
          <p:nvPr>
            <p:ph type="title"/>
          </p:nvPr>
        </p:nvSpPr>
        <p:spPr/>
        <p:txBody>
          <a:bodyPr>
            <a:normAutofit fontScale="90000"/>
          </a:bodyPr>
          <a:lstStyle/>
          <a:p>
            <a:r>
              <a:rPr lang="it-IT" dirty="0"/>
              <a:t>Tutorial: Define Methods (ii) </a:t>
            </a:r>
            <a:endParaRPr lang="en-GB" dirty="0"/>
          </a:p>
        </p:txBody>
      </p:sp>
      <p:pic>
        <p:nvPicPr>
          <p:cNvPr id="6" name="Picture 5">
            <a:extLst>
              <a:ext uri="{FF2B5EF4-FFF2-40B4-BE49-F238E27FC236}">
                <a16:creationId xmlns:a16="http://schemas.microsoft.com/office/drawing/2014/main" id="{184C22E1-8A2C-45A9-A85B-09895EE244EA}"/>
              </a:ext>
            </a:extLst>
          </p:cNvPr>
          <p:cNvPicPr>
            <a:picLocks noChangeAspect="1"/>
          </p:cNvPicPr>
          <p:nvPr/>
        </p:nvPicPr>
        <p:blipFill>
          <a:blip r:embed="rId2"/>
          <a:stretch>
            <a:fillRect/>
          </a:stretch>
        </p:blipFill>
        <p:spPr>
          <a:xfrm>
            <a:off x="222198" y="1150453"/>
            <a:ext cx="8504909" cy="4784011"/>
          </a:xfrm>
          <a:prstGeom prst="rect">
            <a:avLst/>
          </a:prstGeom>
        </p:spPr>
      </p:pic>
      <p:sp>
        <p:nvSpPr>
          <p:cNvPr id="7" name="TextBox 6">
            <a:extLst>
              <a:ext uri="{FF2B5EF4-FFF2-40B4-BE49-F238E27FC236}">
                <a16:creationId xmlns:a16="http://schemas.microsoft.com/office/drawing/2014/main" id="{8F2387BF-5464-40F9-930F-9BD247A7A9AE}"/>
              </a:ext>
            </a:extLst>
          </p:cNvPr>
          <p:cNvSpPr txBox="1"/>
          <p:nvPr/>
        </p:nvSpPr>
        <p:spPr>
          <a:xfrm>
            <a:off x="8815095" y="1342488"/>
            <a:ext cx="3266673" cy="3693319"/>
          </a:xfrm>
          <a:prstGeom prst="rect">
            <a:avLst/>
          </a:prstGeom>
          <a:noFill/>
        </p:spPr>
        <p:txBody>
          <a:bodyPr wrap="square">
            <a:spAutoFit/>
          </a:bodyPr>
          <a:lstStyle/>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best practice will be to name the “Activity Diagram” and the “Activity” with the same name of the :method. However, it is not enforced.</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You may copy and paste the elements of one activity onto another one. It is possible – however to see it in the diagram you have to take it and drop it on  the “Activity” </a:t>
            </a:r>
            <a:r>
              <a:rPr lang="en-GB" dirty="0" err="1">
                <a:latin typeface="Cambria" panose="02040503050406030204" pitchFamily="18" charset="0"/>
                <a:ea typeface="Cambria" panose="02040503050406030204" pitchFamily="18" charset="0"/>
              </a:rPr>
              <a:t>canva</a:t>
            </a:r>
            <a:r>
              <a:rPr lang="en-GB" dirty="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625515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058F-E83E-4D5E-BA75-592B42C459EE}"/>
              </a:ext>
            </a:extLst>
          </p:cNvPr>
          <p:cNvSpPr>
            <a:spLocks noGrp="1"/>
          </p:cNvSpPr>
          <p:nvPr>
            <p:ph type="title"/>
          </p:nvPr>
        </p:nvSpPr>
        <p:spPr/>
        <p:txBody>
          <a:bodyPr>
            <a:normAutofit fontScale="90000"/>
          </a:bodyPr>
          <a:lstStyle/>
          <a:p>
            <a:r>
              <a:rPr lang="it-IT" dirty="0"/>
              <a:t>Tutorial: Define Methods (ii) </a:t>
            </a:r>
            <a:endParaRPr lang="en-GB" dirty="0"/>
          </a:p>
        </p:txBody>
      </p:sp>
      <p:pic>
        <p:nvPicPr>
          <p:cNvPr id="6" name="Picture 5">
            <a:extLst>
              <a:ext uri="{FF2B5EF4-FFF2-40B4-BE49-F238E27FC236}">
                <a16:creationId xmlns:a16="http://schemas.microsoft.com/office/drawing/2014/main" id="{184C22E1-8A2C-45A9-A85B-09895EE244EA}"/>
              </a:ext>
            </a:extLst>
          </p:cNvPr>
          <p:cNvPicPr>
            <a:picLocks noChangeAspect="1"/>
          </p:cNvPicPr>
          <p:nvPr/>
        </p:nvPicPr>
        <p:blipFill>
          <a:blip r:embed="rId2"/>
          <a:stretch>
            <a:fillRect/>
          </a:stretch>
        </p:blipFill>
        <p:spPr>
          <a:xfrm>
            <a:off x="222198" y="1150453"/>
            <a:ext cx="8504909" cy="4784011"/>
          </a:xfrm>
          <a:prstGeom prst="rect">
            <a:avLst/>
          </a:prstGeom>
        </p:spPr>
      </p:pic>
      <p:sp>
        <p:nvSpPr>
          <p:cNvPr id="7" name="TextBox 6">
            <a:extLst>
              <a:ext uri="{FF2B5EF4-FFF2-40B4-BE49-F238E27FC236}">
                <a16:creationId xmlns:a16="http://schemas.microsoft.com/office/drawing/2014/main" id="{8F2387BF-5464-40F9-930F-9BD247A7A9AE}"/>
              </a:ext>
            </a:extLst>
          </p:cNvPr>
          <p:cNvSpPr txBox="1"/>
          <p:nvPr/>
        </p:nvSpPr>
        <p:spPr>
          <a:xfrm>
            <a:off x="8727107" y="2116929"/>
            <a:ext cx="3266673" cy="1200329"/>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T</a:t>
            </a:r>
            <a:r>
              <a:rPr lang="en-GB" dirty="0">
                <a:latin typeface="Cambria" panose="02040503050406030204" pitchFamily="18" charset="0"/>
                <a:ea typeface="Cambria" panose="02040503050406030204" pitchFamily="18" charset="0"/>
              </a:rPr>
              <a:t>he parameters and preconditions of the method can be inserted as “Activity Parameter Node”.</a:t>
            </a:r>
          </a:p>
        </p:txBody>
      </p:sp>
    </p:spTree>
    <p:extLst>
      <p:ext uri="{BB962C8B-B14F-4D97-AF65-F5344CB8AC3E}">
        <p14:creationId xmlns:p14="http://schemas.microsoft.com/office/powerpoint/2010/main" val="1312466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3106-EADF-4056-AE40-8CFC6519FEF9}"/>
              </a:ext>
            </a:extLst>
          </p:cNvPr>
          <p:cNvSpPr>
            <a:spLocks noGrp="1"/>
          </p:cNvSpPr>
          <p:nvPr>
            <p:ph type="title"/>
          </p:nvPr>
        </p:nvSpPr>
        <p:spPr/>
        <p:txBody>
          <a:bodyPr>
            <a:normAutofit fontScale="90000"/>
          </a:bodyPr>
          <a:lstStyle/>
          <a:p>
            <a:r>
              <a:rPr lang="it-IT" dirty="0"/>
              <a:t>Tutorial: Define Methods (iii) </a:t>
            </a:r>
            <a:endParaRPr lang="en-GB" dirty="0"/>
          </a:p>
        </p:txBody>
      </p:sp>
      <p:pic>
        <p:nvPicPr>
          <p:cNvPr id="8" name="Picture 7">
            <a:extLst>
              <a:ext uri="{FF2B5EF4-FFF2-40B4-BE49-F238E27FC236}">
                <a16:creationId xmlns:a16="http://schemas.microsoft.com/office/drawing/2014/main" id="{6DD04530-884E-435E-8B6A-38D5286186EA}"/>
              </a:ext>
            </a:extLst>
          </p:cNvPr>
          <p:cNvPicPr>
            <a:picLocks noChangeAspect="1"/>
          </p:cNvPicPr>
          <p:nvPr/>
        </p:nvPicPr>
        <p:blipFill>
          <a:blip r:embed="rId2"/>
          <a:stretch>
            <a:fillRect/>
          </a:stretch>
        </p:blipFill>
        <p:spPr>
          <a:xfrm>
            <a:off x="300373" y="973752"/>
            <a:ext cx="8729769" cy="4910495"/>
          </a:xfrm>
          <a:prstGeom prst="rect">
            <a:avLst/>
          </a:prstGeom>
        </p:spPr>
      </p:pic>
      <p:sp>
        <p:nvSpPr>
          <p:cNvPr id="6" name="TextBox 5">
            <a:extLst>
              <a:ext uri="{FF2B5EF4-FFF2-40B4-BE49-F238E27FC236}">
                <a16:creationId xmlns:a16="http://schemas.microsoft.com/office/drawing/2014/main" id="{D7E021C3-DD10-4095-B0CA-20966CF7924C}"/>
              </a:ext>
            </a:extLst>
          </p:cNvPr>
          <p:cNvSpPr txBox="1"/>
          <p:nvPr/>
        </p:nvSpPr>
        <p:spPr>
          <a:xfrm>
            <a:off x="9331096" y="2135591"/>
            <a:ext cx="2775135" cy="2031325"/>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For each parameter, we give a :type defined as class. </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To create a new “:type” we click on the “+” near “Type”. </a:t>
            </a:r>
          </a:p>
        </p:txBody>
      </p:sp>
    </p:spTree>
    <p:extLst>
      <p:ext uri="{BB962C8B-B14F-4D97-AF65-F5344CB8AC3E}">
        <p14:creationId xmlns:p14="http://schemas.microsoft.com/office/powerpoint/2010/main" val="1056602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7E33-A053-47BC-9137-8146CD256640}"/>
              </a:ext>
            </a:extLst>
          </p:cNvPr>
          <p:cNvSpPr>
            <a:spLocks noGrp="1"/>
          </p:cNvSpPr>
          <p:nvPr>
            <p:ph type="title"/>
          </p:nvPr>
        </p:nvSpPr>
        <p:spPr/>
        <p:txBody>
          <a:bodyPr>
            <a:normAutofit fontScale="90000"/>
          </a:bodyPr>
          <a:lstStyle/>
          <a:p>
            <a:r>
              <a:rPr lang="it-IT" dirty="0"/>
              <a:t>Tutorial: Define Methods (iv) </a:t>
            </a:r>
            <a:endParaRPr lang="en-GB" dirty="0"/>
          </a:p>
        </p:txBody>
      </p:sp>
      <p:pic>
        <p:nvPicPr>
          <p:cNvPr id="6" name="Picture 5">
            <a:extLst>
              <a:ext uri="{FF2B5EF4-FFF2-40B4-BE49-F238E27FC236}">
                <a16:creationId xmlns:a16="http://schemas.microsoft.com/office/drawing/2014/main" id="{4AC0F5BA-CDCE-486A-AC1F-EB76F1A12C9E}"/>
              </a:ext>
            </a:extLst>
          </p:cNvPr>
          <p:cNvPicPr>
            <a:picLocks noChangeAspect="1"/>
          </p:cNvPicPr>
          <p:nvPr/>
        </p:nvPicPr>
        <p:blipFill>
          <a:blip r:embed="rId2"/>
          <a:stretch>
            <a:fillRect/>
          </a:stretch>
        </p:blipFill>
        <p:spPr>
          <a:xfrm>
            <a:off x="227863" y="962481"/>
            <a:ext cx="8822147" cy="4962458"/>
          </a:xfrm>
          <a:prstGeom prst="rect">
            <a:avLst/>
          </a:prstGeom>
        </p:spPr>
      </p:pic>
      <p:sp>
        <p:nvSpPr>
          <p:cNvPr id="7" name="TextBox 6">
            <a:extLst>
              <a:ext uri="{FF2B5EF4-FFF2-40B4-BE49-F238E27FC236}">
                <a16:creationId xmlns:a16="http://schemas.microsoft.com/office/drawing/2014/main" id="{36DAB602-1DAF-453A-8245-C69612061D6A}"/>
              </a:ext>
            </a:extLst>
          </p:cNvPr>
          <p:cNvSpPr txBox="1"/>
          <p:nvPr/>
        </p:nvSpPr>
        <p:spPr>
          <a:xfrm>
            <a:off x="9189002" y="2079607"/>
            <a:ext cx="2775135"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save the new “:type” in the “Types” packages.</a:t>
            </a:r>
          </a:p>
        </p:txBody>
      </p:sp>
    </p:spTree>
    <p:extLst>
      <p:ext uri="{BB962C8B-B14F-4D97-AF65-F5344CB8AC3E}">
        <p14:creationId xmlns:p14="http://schemas.microsoft.com/office/powerpoint/2010/main" val="22939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C843-6A2F-4FDA-A254-1B29AFFCEB8A}"/>
              </a:ext>
            </a:extLst>
          </p:cNvPr>
          <p:cNvSpPr>
            <a:spLocks noGrp="1"/>
          </p:cNvSpPr>
          <p:nvPr>
            <p:ph type="title"/>
          </p:nvPr>
        </p:nvSpPr>
        <p:spPr/>
        <p:txBody>
          <a:bodyPr>
            <a:normAutofit fontScale="90000"/>
          </a:bodyPr>
          <a:lstStyle/>
          <a:p>
            <a:r>
              <a:rPr lang="it-IT" dirty="0"/>
              <a:t>Tutorial: Define Methods (v) </a:t>
            </a:r>
            <a:endParaRPr lang="en-GB" dirty="0"/>
          </a:p>
        </p:txBody>
      </p:sp>
      <p:pic>
        <p:nvPicPr>
          <p:cNvPr id="6" name="Picture 5">
            <a:extLst>
              <a:ext uri="{FF2B5EF4-FFF2-40B4-BE49-F238E27FC236}">
                <a16:creationId xmlns:a16="http://schemas.microsoft.com/office/drawing/2014/main" id="{2846F3A9-AA00-4E72-8986-41829B74D36A}"/>
              </a:ext>
            </a:extLst>
          </p:cNvPr>
          <p:cNvPicPr>
            <a:picLocks noChangeAspect="1"/>
          </p:cNvPicPr>
          <p:nvPr/>
        </p:nvPicPr>
        <p:blipFill>
          <a:blip r:embed="rId2"/>
          <a:stretch>
            <a:fillRect/>
          </a:stretch>
        </p:blipFill>
        <p:spPr>
          <a:xfrm>
            <a:off x="346706" y="960442"/>
            <a:ext cx="8527190" cy="4796545"/>
          </a:xfrm>
          <a:prstGeom prst="rect">
            <a:avLst/>
          </a:prstGeom>
        </p:spPr>
      </p:pic>
      <p:sp>
        <p:nvSpPr>
          <p:cNvPr id="7" name="TextBox 6">
            <a:extLst>
              <a:ext uri="{FF2B5EF4-FFF2-40B4-BE49-F238E27FC236}">
                <a16:creationId xmlns:a16="http://schemas.microsoft.com/office/drawing/2014/main" id="{D6756E6E-AF25-42E0-B92A-1BF9B258566F}"/>
              </a:ext>
            </a:extLst>
          </p:cNvPr>
          <p:cNvSpPr txBox="1"/>
          <p:nvPr/>
        </p:nvSpPr>
        <p:spPr>
          <a:xfrm>
            <a:off x="8985864" y="2079607"/>
            <a:ext cx="2775135"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give the “:type” a name and press “OK”.</a:t>
            </a:r>
          </a:p>
        </p:txBody>
      </p:sp>
    </p:spTree>
    <p:extLst>
      <p:ext uri="{BB962C8B-B14F-4D97-AF65-F5344CB8AC3E}">
        <p14:creationId xmlns:p14="http://schemas.microsoft.com/office/powerpoint/2010/main" val="1523598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909C-0742-4E42-A2B8-2EB89A42BB18}"/>
              </a:ext>
            </a:extLst>
          </p:cNvPr>
          <p:cNvSpPr>
            <a:spLocks noGrp="1"/>
          </p:cNvSpPr>
          <p:nvPr>
            <p:ph type="title"/>
          </p:nvPr>
        </p:nvSpPr>
        <p:spPr/>
        <p:txBody>
          <a:bodyPr>
            <a:normAutofit fontScale="90000"/>
          </a:bodyPr>
          <a:lstStyle/>
          <a:p>
            <a:r>
              <a:rPr lang="it-IT" dirty="0"/>
              <a:t>Tutorial: Define Methods (vi) </a:t>
            </a:r>
            <a:endParaRPr lang="en-GB" dirty="0"/>
          </a:p>
        </p:txBody>
      </p:sp>
      <p:pic>
        <p:nvPicPr>
          <p:cNvPr id="6" name="Picture 5">
            <a:extLst>
              <a:ext uri="{FF2B5EF4-FFF2-40B4-BE49-F238E27FC236}">
                <a16:creationId xmlns:a16="http://schemas.microsoft.com/office/drawing/2014/main" id="{997D433C-9475-475B-88FE-748268D95C1A}"/>
              </a:ext>
            </a:extLst>
          </p:cNvPr>
          <p:cNvPicPr>
            <a:picLocks noChangeAspect="1"/>
          </p:cNvPicPr>
          <p:nvPr/>
        </p:nvPicPr>
        <p:blipFill>
          <a:blip r:embed="rId2"/>
          <a:stretch>
            <a:fillRect/>
          </a:stretch>
        </p:blipFill>
        <p:spPr>
          <a:xfrm>
            <a:off x="270586" y="1055525"/>
            <a:ext cx="8439022" cy="4746950"/>
          </a:xfrm>
          <a:prstGeom prst="rect">
            <a:avLst/>
          </a:prstGeom>
        </p:spPr>
      </p:pic>
      <p:sp>
        <p:nvSpPr>
          <p:cNvPr id="7" name="TextBox 6">
            <a:extLst>
              <a:ext uri="{FF2B5EF4-FFF2-40B4-BE49-F238E27FC236}">
                <a16:creationId xmlns:a16="http://schemas.microsoft.com/office/drawing/2014/main" id="{91C9BE24-0937-4D42-94DB-7716AB3C38C0}"/>
              </a:ext>
            </a:extLst>
          </p:cNvPr>
          <p:cNvSpPr txBox="1"/>
          <p:nvPr/>
        </p:nvSpPr>
        <p:spPr>
          <a:xfrm>
            <a:off x="8967202" y="1865003"/>
            <a:ext cx="2954212"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start defining the :</a:t>
            </a:r>
            <a:r>
              <a:rPr lang="en-US" dirty="0" err="1">
                <a:latin typeface="Cambria" panose="02040503050406030204" pitchFamily="18" charset="0"/>
                <a:ea typeface="Cambria" panose="02040503050406030204" pitchFamily="18" charset="0"/>
              </a:rPr>
              <a:t>substasks</a:t>
            </a:r>
            <a:r>
              <a:rPr lang="en-US" dirty="0">
                <a:latin typeface="Cambria" panose="02040503050406030204" pitchFamily="18" charset="0"/>
                <a:ea typeface="Cambria" panose="02040503050406030204" pitchFamily="18" charset="0"/>
              </a:rPr>
              <a:t> in the methods. </a:t>
            </a:r>
          </a:p>
        </p:txBody>
      </p:sp>
    </p:spTree>
    <p:extLst>
      <p:ext uri="{BB962C8B-B14F-4D97-AF65-F5344CB8AC3E}">
        <p14:creationId xmlns:p14="http://schemas.microsoft.com/office/powerpoint/2010/main" val="3700863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568-D5F0-48A3-A774-4B8D4628DB61}"/>
              </a:ext>
            </a:extLst>
          </p:cNvPr>
          <p:cNvSpPr>
            <a:spLocks noGrp="1"/>
          </p:cNvSpPr>
          <p:nvPr>
            <p:ph type="title"/>
          </p:nvPr>
        </p:nvSpPr>
        <p:spPr/>
        <p:txBody>
          <a:bodyPr>
            <a:normAutofit fontScale="90000"/>
          </a:bodyPr>
          <a:lstStyle/>
          <a:p>
            <a:r>
              <a:rPr lang="it-IT" dirty="0"/>
              <a:t>Tutorial: Define Methods (vii) </a:t>
            </a:r>
            <a:endParaRPr lang="en-GB" dirty="0"/>
          </a:p>
        </p:txBody>
      </p:sp>
      <p:pic>
        <p:nvPicPr>
          <p:cNvPr id="6" name="Picture 5">
            <a:extLst>
              <a:ext uri="{FF2B5EF4-FFF2-40B4-BE49-F238E27FC236}">
                <a16:creationId xmlns:a16="http://schemas.microsoft.com/office/drawing/2014/main" id="{81211F53-A969-48B1-8F56-5A86FDA7BE62}"/>
              </a:ext>
            </a:extLst>
          </p:cNvPr>
          <p:cNvPicPr>
            <a:picLocks noChangeAspect="1"/>
          </p:cNvPicPr>
          <p:nvPr/>
        </p:nvPicPr>
        <p:blipFill>
          <a:blip r:embed="rId2"/>
          <a:stretch>
            <a:fillRect/>
          </a:stretch>
        </p:blipFill>
        <p:spPr>
          <a:xfrm>
            <a:off x="214605" y="953180"/>
            <a:ext cx="8802914" cy="4951640"/>
          </a:xfrm>
          <a:prstGeom prst="rect">
            <a:avLst/>
          </a:prstGeom>
        </p:spPr>
      </p:pic>
      <p:sp>
        <p:nvSpPr>
          <p:cNvPr id="7" name="TextBox 6">
            <a:extLst>
              <a:ext uri="{FF2B5EF4-FFF2-40B4-BE49-F238E27FC236}">
                <a16:creationId xmlns:a16="http://schemas.microsoft.com/office/drawing/2014/main" id="{915CC490-2311-429C-9FDD-F4FE45A8173A}"/>
              </a:ext>
            </a:extLst>
          </p:cNvPr>
          <p:cNvSpPr txBox="1"/>
          <p:nvPr/>
        </p:nvSpPr>
        <p:spPr>
          <a:xfrm>
            <a:off x="9144484" y="1837011"/>
            <a:ext cx="2954212" cy="2031325"/>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If we have the use another :task, just slide the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in the activity and select “</a:t>
            </a:r>
            <a:r>
              <a:rPr lang="en-GB" dirty="0" err="1">
                <a:latin typeface="Cambria" panose="02040503050406030204" pitchFamily="18" charset="0"/>
                <a:ea typeface="Cambria" panose="02040503050406030204" pitchFamily="18" charset="0"/>
              </a:rPr>
              <a:t>CallBehaviorAction</a:t>
            </a:r>
            <a:r>
              <a:rPr lang="en-GB" dirty="0">
                <a:latin typeface="Cambria" panose="02040503050406030204" pitchFamily="18" charset="0"/>
                <a:ea typeface="Cambria" panose="02040503050406030204" pitchFamily="18" charset="0"/>
              </a:rPr>
              <a: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6973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EBA1-A1A3-49B6-9D8A-DA70758FA579}"/>
              </a:ext>
            </a:extLst>
          </p:cNvPr>
          <p:cNvSpPr>
            <a:spLocks noGrp="1"/>
          </p:cNvSpPr>
          <p:nvPr>
            <p:ph type="title"/>
          </p:nvPr>
        </p:nvSpPr>
        <p:spPr/>
        <p:txBody>
          <a:bodyPr>
            <a:normAutofit fontScale="90000"/>
          </a:bodyPr>
          <a:lstStyle/>
          <a:p>
            <a:r>
              <a:rPr lang="it-IT" dirty="0"/>
              <a:t>Tutorial: Define Methods (viii) </a:t>
            </a:r>
            <a:endParaRPr lang="en-GB" dirty="0"/>
          </a:p>
        </p:txBody>
      </p:sp>
      <p:pic>
        <p:nvPicPr>
          <p:cNvPr id="6" name="Picture 5">
            <a:extLst>
              <a:ext uri="{FF2B5EF4-FFF2-40B4-BE49-F238E27FC236}">
                <a16:creationId xmlns:a16="http://schemas.microsoft.com/office/drawing/2014/main" id="{3C03B590-050B-4E3A-A868-3E1B235C7D6C}"/>
              </a:ext>
            </a:extLst>
          </p:cNvPr>
          <p:cNvPicPr>
            <a:picLocks noChangeAspect="1"/>
          </p:cNvPicPr>
          <p:nvPr/>
        </p:nvPicPr>
        <p:blipFill>
          <a:blip r:embed="rId2"/>
          <a:stretch>
            <a:fillRect/>
          </a:stretch>
        </p:blipFill>
        <p:spPr>
          <a:xfrm>
            <a:off x="177280" y="965107"/>
            <a:ext cx="8760505" cy="4927785"/>
          </a:xfrm>
          <a:prstGeom prst="rect">
            <a:avLst/>
          </a:prstGeom>
        </p:spPr>
      </p:pic>
      <p:sp>
        <p:nvSpPr>
          <p:cNvPr id="7" name="TextBox 6">
            <a:extLst>
              <a:ext uri="{FF2B5EF4-FFF2-40B4-BE49-F238E27FC236}">
                <a16:creationId xmlns:a16="http://schemas.microsoft.com/office/drawing/2014/main" id="{6653E29C-A978-4D5F-9CDC-7E9808109047}"/>
              </a:ext>
            </a:extLst>
          </p:cNvPr>
          <p:cNvSpPr txBox="1"/>
          <p:nvPr/>
        </p:nvSpPr>
        <p:spPr>
          <a:xfrm>
            <a:off x="9144484" y="1837011"/>
            <a:ext cx="2954212" cy="3416320"/>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If we have the use another :task, just slide the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in the activity and select “</a:t>
            </a:r>
            <a:r>
              <a:rPr lang="en-GB" dirty="0" err="1">
                <a:latin typeface="Cambria" panose="02040503050406030204" pitchFamily="18" charset="0"/>
                <a:ea typeface="Cambria" panose="02040503050406030204" pitchFamily="18" charset="0"/>
              </a:rPr>
              <a:t>CallBehaviorAction</a:t>
            </a:r>
            <a:r>
              <a:rPr lang="en-GB" dirty="0">
                <a:latin typeface="Cambria" panose="02040503050406030204" pitchFamily="18" charset="0"/>
                <a:ea typeface="Cambria" panose="02040503050406030204" pitchFamily="18" charset="0"/>
              </a:rPr>
              <a: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behaviour is associate to our :task. The name of the element should be the one of the initial task.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FFC5AE21-BFB2-48B9-B7FA-087796274437}"/>
              </a:ext>
            </a:extLst>
          </p:cNvPr>
          <p:cNvSpPr/>
          <p:nvPr/>
        </p:nvSpPr>
        <p:spPr>
          <a:xfrm>
            <a:off x="2767630" y="4086809"/>
            <a:ext cx="2317554" cy="87707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6138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5C95-CA72-4C56-81E8-8185FA3E0624}"/>
              </a:ext>
            </a:extLst>
          </p:cNvPr>
          <p:cNvSpPr>
            <a:spLocks noGrp="1"/>
          </p:cNvSpPr>
          <p:nvPr>
            <p:ph type="title"/>
          </p:nvPr>
        </p:nvSpPr>
        <p:spPr/>
        <p:txBody>
          <a:bodyPr>
            <a:normAutofit fontScale="90000"/>
          </a:bodyPr>
          <a:lstStyle/>
          <a:p>
            <a:r>
              <a:rPr lang="it-IT" dirty="0"/>
              <a:t>Tutorial: Import Sample Project (ii)</a:t>
            </a:r>
            <a:endParaRPr lang="en-GB" dirty="0"/>
          </a:p>
        </p:txBody>
      </p:sp>
      <p:pic>
        <p:nvPicPr>
          <p:cNvPr id="8" name="Picture 7">
            <a:extLst>
              <a:ext uri="{FF2B5EF4-FFF2-40B4-BE49-F238E27FC236}">
                <a16:creationId xmlns:a16="http://schemas.microsoft.com/office/drawing/2014/main" id="{E5E74077-0E33-4CCC-B14C-C6B463F6B166}"/>
              </a:ext>
            </a:extLst>
          </p:cNvPr>
          <p:cNvPicPr>
            <a:picLocks noChangeAspect="1"/>
          </p:cNvPicPr>
          <p:nvPr/>
        </p:nvPicPr>
        <p:blipFill>
          <a:blip r:embed="rId2"/>
          <a:stretch>
            <a:fillRect/>
          </a:stretch>
        </p:blipFill>
        <p:spPr>
          <a:xfrm>
            <a:off x="331386" y="801213"/>
            <a:ext cx="6550677" cy="3684756"/>
          </a:xfrm>
          <a:prstGeom prst="rect">
            <a:avLst/>
          </a:prstGeom>
        </p:spPr>
      </p:pic>
      <p:sp>
        <p:nvSpPr>
          <p:cNvPr id="7" name="TextBox 6">
            <a:extLst>
              <a:ext uri="{FF2B5EF4-FFF2-40B4-BE49-F238E27FC236}">
                <a16:creationId xmlns:a16="http://schemas.microsoft.com/office/drawing/2014/main" id="{11D991BB-3BCF-49A6-B3BB-B90F1D36F3B3}"/>
              </a:ext>
            </a:extLst>
          </p:cNvPr>
          <p:cNvSpPr txBox="1"/>
          <p:nvPr/>
        </p:nvSpPr>
        <p:spPr>
          <a:xfrm>
            <a:off x="9793796" y="1676789"/>
            <a:ext cx="2279837"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workspace to import should be in the folder of your papyrus workspace. You can just copy paste the template folder in your papyrus workspace. </a:t>
            </a:r>
          </a:p>
        </p:txBody>
      </p:sp>
      <p:pic>
        <p:nvPicPr>
          <p:cNvPr id="9" name="Picture 8">
            <a:extLst>
              <a:ext uri="{FF2B5EF4-FFF2-40B4-BE49-F238E27FC236}">
                <a16:creationId xmlns:a16="http://schemas.microsoft.com/office/drawing/2014/main" id="{C9B24815-3045-4931-A495-62FA98913A9D}"/>
              </a:ext>
            </a:extLst>
          </p:cNvPr>
          <p:cNvPicPr>
            <a:picLocks noChangeAspect="1"/>
          </p:cNvPicPr>
          <p:nvPr/>
        </p:nvPicPr>
        <p:blipFill>
          <a:blip r:embed="rId3"/>
          <a:stretch>
            <a:fillRect/>
          </a:stretch>
        </p:blipFill>
        <p:spPr>
          <a:xfrm>
            <a:off x="3113625" y="2470780"/>
            <a:ext cx="6550677" cy="3586007"/>
          </a:xfrm>
          <a:prstGeom prst="rect">
            <a:avLst/>
          </a:prstGeom>
        </p:spPr>
      </p:pic>
    </p:spTree>
    <p:extLst>
      <p:ext uri="{BB962C8B-B14F-4D97-AF65-F5344CB8AC3E}">
        <p14:creationId xmlns:p14="http://schemas.microsoft.com/office/powerpoint/2010/main" val="2205935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C6A9-4797-4F8C-AD1F-359D4AF112F7}"/>
              </a:ext>
            </a:extLst>
          </p:cNvPr>
          <p:cNvSpPr>
            <a:spLocks noGrp="1"/>
          </p:cNvSpPr>
          <p:nvPr>
            <p:ph type="title"/>
          </p:nvPr>
        </p:nvSpPr>
        <p:spPr/>
        <p:txBody>
          <a:bodyPr>
            <a:normAutofit fontScale="90000"/>
          </a:bodyPr>
          <a:lstStyle/>
          <a:p>
            <a:r>
              <a:rPr lang="it-IT" dirty="0"/>
              <a:t>Tutorial: Define Methods (ix) </a:t>
            </a:r>
            <a:endParaRPr lang="en-GB" dirty="0"/>
          </a:p>
        </p:txBody>
      </p:sp>
      <p:pic>
        <p:nvPicPr>
          <p:cNvPr id="6" name="Picture 5">
            <a:extLst>
              <a:ext uri="{FF2B5EF4-FFF2-40B4-BE49-F238E27FC236}">
                <a16:creationId xmlns:a16="http://schemas.microsoft.com/office/drawing/2014/main" id="{3D3BA685-6C60-4B75-856A-3AFC902B8B3D}"/>
              </a:ext>
            </a:extLst>
          </p:cNvPr>
          <p:cNvPicPr>
            <a:picLocks noChangeAspect="1"/>
          </p:cNvPicPr>
          <p:nvPr/>
        </p:nvPicPr>
        <p:blipFill>
          <a:blip r:embed="rId2"/>
          <a:stretch>
            <a:fillRect/>
          </a:stretch>
        </p:blipFill>
        <p:spPr>
          <a:xfrm>
            <a:off x="292963" y="1112229"/>
            <a:ext cx="8555928" cy="4812710"/>
          </a:xfrm>
          <a:prstGeom prst="rect">
            <a:avLst/>
          </a:prstGeom>
        </p:spPr>
      </p:pic>
      <p:sp>
        <p:nvSpPr>
          <p:cNvPr id="7" name="TextBox 6">
            <a:extLst>
              <a:ext uri="{FF2B5EF4-FFF2-40B4-BE49-F238E27FC236}">
                <a16:creationId xmlns:a16="http://schemas.microsoft.com/office/drawing/2014/main" id="{7EBCF41C-8D0D-481F-B3D3-1AC4A8AF7979}"/>
              </a:ext>
            </a:extLst>
          </p:cNvPr>
          <p:cNvSpPr txBox="1"/>
          <p:nvPr/>
        </p:nvSpPr>
        <p:spPr>
          <a:xfrm>
            <a:off x="9032517" y="2228671"/>
            <a:ext cx="2954212" cy="1200329"/>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We then build our activity diagram. </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37693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FA85-CD20-4848-9DEB-BAF3ADFBDAC7}"/>
              </a:ext>
            </a:extLst>
          </p:cNvPr>
          <p:cNvSpPr>
            <a:spLocks noGrp="1"/>
          </p:cNvSpPr>
          <p:nvPr>
            <p:ph type="title"/>
          </p:nvPr>
        </p:nvSpPr>
        <p:spPr/>
        <p:txBody>
          <a:bodyPr>
            <a:normAutofit fontScale="90000"/>
          </a:bodyPr>
          <a:lstStyle/>
          <a:p>
            <a:r>
              <a:rPr lang="it-IT" dirty="0"/>
              <a:t>Tutorial: Define Methods (x) </a:t>
            </a:r>
            <a:endParaRPr lang="en-GB" dirty="0"/>
          </a:p>
        </p:txBody>
      </p:sp>
      <p:pic>
        <p:nvPicPr>
          <p:cNvPr id="6" name="Picture 5">
            <a:extLst>
              <a:ext uri="{FF2B5EF4-FFF2-40B4-BE49-F238E27FC236}">
                <a16:creationId xmlns:a16="http://schemas.microsoft.com/office/drawing/2014/main" id="{97457FA1-CD03-4CF6-A244-75C3E1974DCE}"/>
              </a:ext>
            </a:extLst>
          </p:cNvPr>
          <p:cNvPicPr>
            <a:picLocks noChangeAspect="1"/>
          </p:cNvPicPr>
          <p:nvPr/>
        </p:nvPicPr>
        <p:blipFill>
          <a:blip r:embed="rId2"/>
          <a:stretch>
            <a:fillRect/>
          </a:stretch>
        </p:blipFill>
        <p:spPr>
          <a:xfrm>
            <a:off x="205275" y="1074001"/>
            <a:ext cx="8434872" cy="4744616"/>
          </a:xfrm>
          <a:prstGeom prst="rect">
            <a:avLst/>
          </a:prstGeom>
        </p:spPr>
      </p:pic>
      <p:sp>
        <p:nvSpPr>
          <p:cNvPr id="7" name="TextBox 6">
            <a:extLst>
              <a:ext uri="{FF2B5EF4-FFF2-40B4-BE49-F238E27FC236}">
                <a16:creationId xmlns:a16="http://schemas.microsoft.com/office/drawing/2014/main" id="{9693C604-A7C6-4F03-A7EA-3170E0D0706D}"/>
              </a:ext>
            </a:extLst>
          </p:cNvPr>
          <p:cNvSpPr txBox="1"/>
          <p:nvPr/>
        </p:nvSpPr>
        <p:spPr>
          <a:xfrm>
            <a:off x="8883227" y="1571300"/>
            <a:ext cx="2954212" cy="4247317"/>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We then build our activity diagram. </a:t>
            </a:r>
          </a:p>
          <a:p>
            <a:endParaRPr lang="it-IT" dirty="0">
              <a:latin typeface="Cambria" panose="02040503050406030204" pitchFamily="18" charset="0"/>
              <a:ea typeface="Cambria" panose="02040503050406030204" pitchFamily="18" charset="0"/>
            </a:endParaRPr>
          </a:p>
          <a:p>
            <a:r>
              <a:rPr lang="it-IT" dirty="0">
                <a:latin typeface="Cambria" panose="02040503050406030204" pitchFamily="18" charset="0"/>
                <a:ea typeface="Cambria" panose="02040503050406030204" pitchFamily="18" charset="0"/>
              </a:rPr>
              <a:t>We can add the effects of the action and link parameters and effect to the :substask in the diagram. </a:t>
            </a:r>
          </a:p>
          <a:p>
            <a:endParaRPr lang="it-IT" dirty="0">
              <a:latin typeface="Cambria" panose="02040503050406030204" pitchFamily="18" charset="0"/>
              <a:ea typeface="Cambria" panose="02040503050406030204" pitchFamily="18" charset="0"/>
            </a:endParaRPr>
          </a:p>
          <a:p>
            <a:r>
              <a:rPr lang="it-IT" dirty="0">
                <a:latin typeface="Cambria" panose="02040503050406030204" pitchFamily="18" charset="0"/>
                <a:ea typeface="Cambria" panose="02040503050406030204" pitchFamily="18" charset="0"/>
              </a:rPr>
              <a:t>We can associate the predicates to the «predicate» type – however, it is not necessary. The program will give warnings.  </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45174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E9A79-1D01-45CE-AAC0-E5B58C33A211}"/>
              </a:ext>
            </a:extLst>
          </p:cNvPr>
          <p:cNvSpPr>
            <a:spLocks noGrp="1"/>
          </p:cNvSpPr>
          <p:nvPr>
            <p:ph type="title"/>
          </p:nvPr>
        </p:nvSpPr>
        <p:spPr/>
        <p:txBody>
          <a:bodyPr>
            <a:normAutofit fontScale="90000"/>
          </a:bodyPr>
          <a:lstStyle/>
          <a:p>
            <a:r>
              <a:rPr lang="it-IT" dirty="0"/>
              <a:t>Tutorial: Define Methods (xi) </a:t>
            </a:r>
            <a:endParaRPr lang="en-GB" dirty="0"/>
          </a:p>
        </p:txBody>
      </p:sp>
      <p:pic>
        <p:nvPicPr>
          <p:cNvPr id="6" name="Picture 5">
            <a:extLst>
              <a:ext uri="{FF2B5EF4-FFF2-40B4-BE49-F238E27FC236}">
                <a16:creationId xmlns:a16="http://schemas.microsoft.com/office/drawing/2014/main" id="{FA14B84A-46FE-418C-B521-AFDD5EEF93A0}"/>
              </a:ext>
            </a:extLst>
          </p:cNvPr>
          <p:cNvPicPr>
            <a:picLocks noChangeAspect="1"/>
          </p:cNvPicPr>
          <p:nvPr/>
        </p:nvPicPr>
        <p:blipFill>
          <a:blip r:embed="rId2"/>
          <a:stretch>
            <a:fillRect/>
          </a:stretch>
        </p:blipFill>
        <p:spPr>
          <a:xfrm>
            <a:off x="110231" y="1065904"/>
            <a:ext cx="8445337" cy="4750502"/>
          </a:xfrm>
          <a:prstGeom prst="rect">
            <a:avLst/>
          </a:prstGeom>
        </p:spPr>
      </p:pic>
      <p:sp>
        <p:nvSpPr>
          <p:cNvPr id="7" name="TextBox 6">
            <a:extLst>
              <a:ext uri="{FF2B5EF4-FFF2-40B4-BE49-F238E27FC236}">
                <a16:creationId xmlns:a16="http://schemas.microsoft.com/office/drawing/2014/main" id="{9DE0B8DE-FAA1-4E6A-BDA7-621735D9C46D}"/>
              </a:ext>
            </a:extLst>
          </p:cNvPr>
          <p:cNvSpPr txBox="1"/>
          <p:nvPr/>
        </p:nvSpPr>
        <p:spPr>
          <a:xfrm>
            <a:off x="8883227" y="1686829"/>
            <a:ext cx="2954212" cy="2031325"/>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To avoid writing errors, we can just copy and paste the input of one activiy in another one.  And then, slide them on the diagram.</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94119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C7DF-55A7-496D-8FD4-0E3A6F3B0762}"/>
              </a:ext>
            </a:extLst>
          </p:cNvPr>
          <p:cNvSpPr>
            <a:spLocks noGrp="1"/>
          </p:cNvSpPr>
          <p:nvPr>
            <p:ph type="title"/>
          </p:nvPr>
        </p:nvSpPr>
        <p:spPr/>
        <p:txBody>
          <a:bodyPr>
            <a:normAutofit fontScale="90000"/>
          </a:bodyPr>
          <a:lstStyle/>
          <a:p>
            <a:r>
              <a:rPr lang="it-IT" dirty="0"/>
              <a:t>Tutorial: Define Methods (xii) </a:t>
            </a:r>
            <a:endParaRPr lang="en-GB" dirty="0"/>
          </a:p>
        </p:txBody>
      </p:sp>
      <p:pic>
        <p:nvPicPr>
          <p:cNvPr id="6" name="Picture 5">
            <a:extLst>
              <a:ext uri="{FF2B5EF4-FFF2-40B4-BE49-F238E27FC236}">
                <a16:creationId xmlns:a16="http://schemas.microsoft.com/office/drawing/2014/main" id="{BCD5F8B1-2ACC-4EB2-A94D-4B64344EFE1E}"/>
              </a:ext>
            </a:extLst>
          </p:cNvPr>
          <p:cNvPicPr>
            <a:picLocks noChangeAspect="1"/>
          </p:cNvPicPr>
          <p:nvPr/>
        </p:nvPicPr>
        <p:blipFill>
          <a:blip r:embed="rId2"/>
          <a:stretch>
            <a:fillRect/>
          </a:stretch>
        </p:blipFill>
        <p:spPr>
          <a:xfrm>
            <a:off x="195943" y="987825"/>
            <a:ext cx="8627801" cy="4853138"/>
          </a:xfrm>
          <a:prstGeom prst="rect">
            <a:avLst/>
          </a:prstGeom>
        </p:spPr>
      </p:pic>
      <p:sp>
        <p:nvSpPr>
          <p:cNvPr id="7" name="TextBox 6">
            <a:extLst>
              <a:ext uri="{FF2B5EF4-FFF2-40B4-BE49-F238E27FC236}">
                <a16:creationId xmlns:a16="http://schemas.microsoft.com/office/drawing/2014/main" id="{7FDDAE73-8EAA-49D1-BA28-7A9595413F54}"/>
              </a:ext>
            </a:extLst>
          </p:cNvPr>
          <p:cNvSpPr txBox="1"/>
          <p:nvPr/>
        </p:nvSpPr>
        <p:spPr>
          <a:xfrm>
            <a:off x="9041845" y="2060053"/>
            <a:ext cx="2954212"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It is possible to directly connect the :subtask to the input with the edge in “Edges” named “Object Flow”. If that do not work, we can add Input and Output pins to the task and connect the activity parameters to those pins.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83710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D22C-8943-4E48-9FF0-CCD299796EDA}"/>
              </a:ext>
            </a:extLst>
          </p:cNvPr>
          <p:cNvSpPr>
            <a:spLocks noGrp="1"/>
          </p:cNvSpPr>
          <p:nvPr>
            <p:ph type="title"/>
          </p:nvPr>
        </p:nvSpPr>
        <p:spPr/>
        <p:txBody>
          <a:bodyPr>
            <a:normAutofit fontScale="90000"/>
          </a:bodyPr>
          <a:lstStyle/>
          <a:p>
            <a:r>
              <a:rPr lang="it-IT" dirty="0"/>
              <a:t>Tutorial: Define Methods (xiii) </a:t>
            </a:r>
            <a:endParaRPr lang="en-GB" dirty="0"/>
          </a:p>
        </p:txBody>
      </p:sp>
      <p:pic>
        <p:nvPicPr>
          <p:cNvPr id="6" name="Picture 5">
            <a:extLst>
              <a:ext uri="{FF2B5EF4-FFF2-40B4-BE49-F238E27FC236}">
                <a16:creationId xmlns:a16="http://schemas.microsoft.com/office/drawing/2014/main" id="{70075546-26DD-4D6B-8E54-F0D3D8290CEF}"/>
              </a:ext>
            </a:extLst>
          </p:cNvPr>
          <p:cNvPicPr>
            <a:picLocks noChangeAspect="1"/>
          </p:cNvPicPr>
          <p:nvPr/>
        </p:nvPicPr>
        <p:blipFill>
          <a:blip r:embed="rId2"/>
          <a:stretch>
            <a:fillRect/>
          </a:stretch>
        </p:blipFill>
        <p:spPr>
          <a:xfrm>
            <a:off x="287175" y="1025707"/>
            <a:ext cx="8545041" cy="4806586"/>
          </a:xfrm>
          <a:prstGeom prst="rect">
            <a:avLst/>
          </a:prstGeom>
        </p:spPr>
      </p:pic>
      <p:sp>
        <p:nvSpPr>
          <p:cNvPr id="7" name="TextBox 6">
            <a:extLst>
              <a:ext uri="{FF2B5EF4-FFF2-40B4-BE49-F238E27FC236}">
                <a16:creationId xmlns:a16="http://schemas.microsoft.com/office/drawing/2014/main" id="{82B9669A-4C71-4BA0-A180-004A9D7556ED}"/>
              </a:ext>
            </a:extLst>
          </p:cNvPr>
          <p:cNvSpPr txBox="1"/>
          <p:nvPr/>
        </p:nvSpPr>
        <p:spPr>
          <a:xfrm>
            <a:off x="9041845" y="2060053"/>
            <a:ext cx="2954212"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It is possible to directly connect the :subtask to the input with the edge in “Edges” named “Object Flow”. If that do not work, we can add Input and Output pins to the task and connect the activity parameters to those pins.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94012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F00D-C476-4AE0-8069-47EDA515D8C6}"/>
              </a:ext>
            </a:extLst>
          </p:cNvPr>
          <p:cNvSpPr>
            <a:spLocks noGrp="1"/>
          </p:cNvSpPr>
          <p:nvPr>
            <p:ph type="title"/>
          </p:nvPr>
        </p:nvSpPr>
        <p:spPr/>
        <p:txBody>
          <a:bodyPr>
            <a:normAutofit fontScale="90000"/>
          </a:bodyPr>
          <a:lstStyle/>
          <a:p>
            <a:r>
              <a:rPr lang="it-IT" dirty="0"/>
              <a:t>Tutorial: Define Methods (xiv) </a:t>
            </a:r>
            <a:endParaRPr lang="en-GB" dirty="0"/>
          </a:p>
        </p:txBody>
      </p:sp>
      <p:pic>
        <p:nvPicPr>
          <p:cNvPr id="4" name="Picture 3" descr="Diagram&#10;&#10;Description automatically generated">
            <a:extLst>
              <a:ext uri="{FF2B5EF4-FFF2-40B4-BE49-F238E27FC236}">
                <a16:creationId xmlns:a16="http://schemas.microsoft.com/office/drawing/2014/main" id="{FA489647-36A5-43C8-ADEA-C6ECB514F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56" y="1269685"/>
            <a:ext cx="5575738" cy="4075587"/>
          </a:xfrm>
          <a:prstGeom prst="rect">
            <a:avLst/>
          </a:prstGeom>
        </p:spPr>
      </p:pic>
      <p:pic>
        <p:nvPicPr>
          <p:cNvPr id="6" name="Picture 5" descr="Diagram&#10;&#10;Description automatically generated">
            <a:extLst>
              <a:ext uri="{FF2B5EF4-FFF2-40B4-BE49-F238E27FC236}">
                <a16:creationId xmlns:a16="http://schemas.microsoft.com/office/drawing/2014/main" id="{44FAFD26-97F7-4691-9D8E-A936EABB4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218" y="1269685"/>
            <a:ext cx="5580983" cy="4075586"/>
          </a:xfrm>
          <a:prstGeom prst="rect">
            <a:avLst/>
          </a:prstGeom>
        </p:spPr>
      </p:pic>
      <p:sp>
        <p:nvSpPr>
          <p:cNvPr id="7" name="TextBox 6">
            <a:extLst>
              <a:ext uri="{FF2B5EF4-FFF2-40B4-BE49-F238E27FC236}">
                <a16:creationId xmlns:a16="http://schemas.microsoft.com/office/drawing/2014/main" id="{F5F34792-BDE3-4FD5-8A89-B78B6129E07A}"/>
              </a:ext>
            </a:extLst>
          </p:cNvPr>
          <p:cNvSpPr txBox="1"/>
          <p:nvPr/>
        </p:nvSpPr>
        <p:spPr>
          <a:xfrm>
            <a:off x="693287" y="5521144"/>
            <a:ext cx="11061862" cy="1200329"/>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 should obtain at the end outputs similar to this diagrams.</a:t>
            </a:r>
          </a:p>
          <a:p>
            <a:r>
              <a:rPr lang="en-GB" dirty="0">
                <a:latin typeface="Cambria" panose="02040503050406030204" pitchFamily="18" charset="0"/>
                <a:ea typeface="Cambria" panose="02040503050406030204" pitchFamily="18" charset="0"/>
              </a:rPr>
              <a:t>You can comment the diagrams for clarity – the comments are not considered in the translation.</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1283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59E0-170A-4794-9437-4C28901044F7}"/>
              </a:ext>
            </a:extLst>
          </p:cNvPr>
          <p:cNvSpPr>
            <a:spLocks noGrp="1"/>
          </p:cNvSpPr>
          <p:nvPr>
            <p:ph type="title"/>
          </p:nvPr>
        </p:nvSpPr>
        <p:spPr/>
        <p:txBody>
          <a:bodyPr>
            <a:normAutofit fontScale="90000"/>
          </a:bodyPr>
          <a:lstStyle/>
          <a:p>
            <a:r>
              <a:rPr lang="it-IT" dirty="0"/>
              <a:t>Tutorial: Define Static PF data</a:t>
            </a:r>
            <a:endParaRPr lang="en-GB" dirty="0"/>
          </a:p>
        </p:txBody>
      </p:sp>
      <p:pic>
        <p:nvPicPr>
          <p:cNvPr id="6" name="Picture 5">
            <a:extLst>
              <a:ext uri="{FF2B5EF4-FFF2-40B4-BE49-F238E27FC236}">
                <a16:creationId xmlns:a16="http://schemas.microsoft.com/office/drawing/2014/main" id="{6F580D84-A805-420B-8AC0-C9A33C2D7A1E}"/>
              </a:ext>
            </a:extLst>
          </p:cNvPr>
          <p:cNvPicPr>
            <a:picLocks noChangeAspect="1"/>
          </p:cNvPicPr>
          <p:nvPr/>
        </p:nvPicPr>
        <p:blipFill>
          <a:blip r:embed="rId2"/>
          <a:stretch>
            <a:fillRect/>
          </a:stretch>
        </p:blipFill>
        <p:spPr>
          <a:xfrm>
            <a:off x="268563" y="1008554"/>
            <a:ext cx="8773415" cy="4935046"/>
          </a:xfrm>
          <a:prstGeom prst="rect">
            <a:avLst/>
          </a:prstGeom>
        </p:spPr>
      </p:pic>
      <p:sp>
        <p:nvSpPr>
          <p:cNvPr id="8" name="TextBox 7">
            <a:extLst>
              <a:ext uri="{FF2B5EF4-FFF2-40B4-BE49-F238E27FC236}">
                <a16:creationId xmlns:a16="http://schemas.microsoft.com/office/drawing/2014/main" id="{3F5A2F42-45F0-4558-9501-3C9BF34D6796}"/>
              </a:ext>
            </a:extLst>
          </p:cNvPr>
          <p:cNvSpPr txBox="1"/>
          <p:nvPr/>
        </p:nvSpPr>
        <p:spPr>
          <a:xfrm>
            <a:off x="9330611" y="1859339"/>
            <a:ext cx="2490187" cy="3139321"/>
          </a:xfrm>
          <a:prstGeom prst="rect">
            <a:avLst/>
          </a:prstGeom>
          <a:noFill/>
        </p:spPr>
        <p:txBody>
          <a:bodyPr wrap="square">
            <a:spAutoFit/>
          </a:bodyPr>
          <a:lstStyle/>
          <a:p>
            <a:r>
              <a:rPr lang="en-GB">
                <a:latin typeface="Cambria" panose="02040503050406030204" pitchFamily="18" charset="0"/>
                <a:ea typeface="Cambria" panose="02040503050406030204" pitchFamily="18" charset="0"/>
              </a:rPr>
              <a:t>Now we can focus on the problem file and define its static data. </a:t>
            </a:r>
          </a:p>
          <a:p>
            <a:endParaRPr lang="en-GB">
              <a:latin typeface="Cambria" panose="02040503050406030204" pitchFamily="18" charset="0"/>
              <a:ea typeface="Cambria" panose="02040503050406030204" pitchFamily="18" charset="0"/>
            </a:endParaRPr>
          </a:p>
          <a:p>
            <a:r>
              <a:rPr lang="en-GB">
                <a:latin typeface="Cambria" panose="02040503050406030204" pitchFamily="18" charset="0"/>
                <a:ea typeface="Cambria" panose="02040503050406030204" pitchFamily="18" charset="0"/>
              </a:rPr>
              <a:t>We define a “Class Diagram” in the package “StaticMissionData” inside “Mission”. </a:t>
            </a:r>
          </a:p>
          <a:p>
            <a:endParaRPr lang="en-GB">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06727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121A-30C0-425A-8CA4-CB50315DBE2A}"/>
              </a:ext>
            </a:extLst>
          </p:cNvPr>
          <p:cNvSpPr>
            <a:spLocks noGrp="1"/>
          </p:cNvSpPr>
          <p:nvPr>
            <p:ph type="title"/>
          </p:nvPr>
        </p:nvSpPr>
        <p:spPr/>
        <p:txBody>
          <a:bodyPr>
            <a:normAutofit fontScale="90000"/>
          </a:bodyPr>
          <a:lstStyle/>
          <a:p>
            <a:r>
              <a:rPr lang="it-IT" dirty="0"/>
              <a:t>Tutorial: Define Static PF data (ii)</a:t>
            </a:r>
            <a:endParaRPr lang="en-GB" dirty="0"/>
          </a:p>
        </p:txBody>
      </p:sp>
      <p:pic>
        <p:nvPicPr>
          <p:cNvPr id="6" name="Picture 5">
            <a:extLst>
              <a:ext uri="{FF2B5EF4-FFF2-40B4-BE49-F238E27FC236}">
                <a16:creationId xmlns:a16="http://schemas.microsoft.com/office/drawing/2014/main" id="{853D6289-3048-4691-AB65-7E245533A506}"/>
              </a:ext>
            </a:extLst>
          </p:cNvPr>
          <p:cNvPicPr>
            <a:picLocks noChangeAspect="1"/>
          </p:cNvPicPr>
          <p:nvPr/>
        </p:nvPicPr>
        <p:blipFill>
          <a:blip r:embed="rId2"/>
          <a:stretch>
            <a:fillRect/>
          </a:stretch>
        </p:blipFill>
        <p:spPr>
          <a:xfrm>
            <a:off x="223934" y="965718"/>
            <a:ext cx="8949096" cy="5033866"/>
          </a:xfrm>
          <a:prstGeom prst="rect">
            <a:avLst/>
          </a:prstGeom>
        </p:spPr>
      </p:pic>
      <p:sp>
        <p:nvSpPr>
          <p:cNvPr id="7" name="TextBox 6">
            <a:extLst>
              <a:ext uri="{FF2B5EF4-FFF2-40B4-BE49-F238E27FC236}">
                <a16:creationId xmlns:a16="http://schemas.microsoft.com/office/drawing/2014/main" id="{F35D48BD-8F68-486A-8C5B-FEE12702A2FC}"/>
              </a:ext>
            </a:extLst>
          </p:cNvPr>
          <p:cNvSpPr txBox="1"/>
          <p:nvPr/>
        </p:nvSpPr>
        <p:spPr>
          <a:xfrm>
            <a:off x="9477879" y="2129927"/>
            <a:ext cx="2490187"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associate a class to each object of our problem file.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34119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0AC0-88C5-4E93-B691-029A1CA4289B}"/>
              </a:ext>
            </a:extLst>
          </p:cNvPr>
          <p:cNvSpPr>
            <a:spLocks noGrp="1"/>
          </p:cNvSpPr>
          <p:nvPr>
            <p:ph type="title"/>
          </p:nvPr>
        </p:nvSpPr>
        <p:spPr/>
        <p:txBody>
          <a:bodyPr>
            <a:normAutofit fontScale="90000"/>
          </a:bodyPr>
          <a:lstStyle/>
          <a:p>
            <a:r>
              <a:rPr lang="it-IT" dirty="0"/>
              <a:t>Tutorial: Define Static PF data (iii)</a:t>
            </a:r>
            <a:endParaRPr lang="en-GB" dirty="0"/>
          </a:p>
        </p:txBody>
      </p:sp>
      <p:pic>
        <p:nvPicPr>
          <p:cNvPr id="6" name="Picture 5">
            <a:extLst>
              <a:ext uri="{FF2B5EF4-FFF2-40B4-BE49-F238E27FC236}">
                <a16:creationId xmlns:a16="http://schemas.microsoft.com/office/drawing/2014/main" id="{62F9358C-5B4A-4D83-A71C-60A23DB0BF33}"/>
              </a:ext>
            </a:extLst>
          </p:cNvPr>
          <p:cNvPicPr>
            <a:picLocks noChangeAspect="1"/>
          </p:cNvPicPr>
          <p:nvPr/>
        </p:nvPicPr>
        <p:blipFill>
          <a:blip r:embed="rId2"/>
          <a:stretch>
            <a:fillRect/>
          </a:stretch>
        </p:blipFill>
        <p:spPr>
          <a:xfrm>
            <a:off x="233265" y="1045029"/>
            <a:ext cx="8966720" cy="5043780"/>
          </a:xfrm>
          <a:prstGeom prst="rect">
            <a:avLst/>
          </a:prstGeom>
        </p:spPr>
      </p:pic>
      <p:sp>
        <p:nvSpPr>
          <p:cNvPr id="7" name="TextBox 6">
            <a:extLst>
              <a:ext uri="{FF2B5EF4-FFF2-40B4-BE49-F238E27FC236}">
                <a16:creationId xmlns:a16="http://schemas.microsoft.com/office/drawing/2014/main" id="{9D756EF7-60DF-4FB8-908D-845AFC0AC756}"/>
              </a:ext>
            </a:extLst>
          </p:cNvPr>
          <p:cNvSpPr txBox="1"/>
          <p:nvPr/>
        </p:nvSpPr>
        <p:spPr>
          <a:xfrm>
            <a:off x="9477879" y="2129927"/>
            <a:ext cx="2490187" cy="341632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associate a class to each object of our problem file.</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Then we associate a “Property” to this object.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“Property” specify the type of the object.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44301B34-239B-414F-A48A-426D7BD9AED9}"/>
              </a:ext>
            </a:extLst>
          </p:cNvPr>
          <p:cNvSpPr/>
          <p:nvPr/>
        </p:nvSpPr>
        <p:spPr>
          <a:xfrm>
            <a:off x="8089641" y="1772816"/>
            <a:ext cx="1110344" cy="124097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88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BB52-FF26-4E07-8645-1641F09C002F}"/>
              </a:ext>
            </a:extLst>
          </p:cNvPr>
          <p:cNvSpPr>
            <a:spLocks noGrp="1"/>
          </p:cNvSpPr>
          <p:nvPr>
            <p:ph type="title"/>
          </p:nvPr>
        </p:nvSpPr>
        <p:spPr/>
        <p:txBody>
          <a:bodyPr>
            <a:normAutofit fontScale="90000"/>
          </a:bodyPr>
          <a:lstStyle/>
          <a:p>
            <a:r>
              <a:rPr lang="it-IT" dirty="0"/>
              <a:t>Tutorial: Define Static PF data (iii)</a:t>
            </a:r>
            <a:endParaRPr lang="en-GB" dirty="0"/>
          </a:p>
        </p:txBody>
      </p:sp>
      <p:pic>
        <p:nvPicPr>
          <p:cNvPr id="6" name="Picture 5">
            <a:extLst>
              <a:ext uri="{FF2B5EF4-FFF2-40B4-BE49-F238E27FC236}">
                <a16:creationId xmlns:a16="http://schemas.microsoft.com/office/drawing/2014/main" id="{E9B05BF8-5366-4C08-B21A-8A8E127B4385}"/>
              </a:ext>
            </a:extLst>
          </p:cNvPr>
          <p:cNvPicPr>
            <a:picLocks noChangeAspect="1"/>
          </p:cNvPicPr>
          <p:nvPr/>
        </p:nvPicPr>
        <p:blipFill>
          <a:blip r:embed="rId2"/>
          <a:stretch>
            <a:fillRect/>
          </a:stretch>
        </p:blipFill>
        <p:spPr>
          <a:xfrm>
            <a:off x="223934" y="797157"/>
            <a:ext cx="8966765" cy="5043806"/>
          </a:xfrm>
          <a:prstGeom prst="rect">
            <a:avLst/>
          </a:prstGeom>
        </p:spPr>
      </p:pic>
      <p:sp>
        <p:nvSpPr>
          <p:cNvPr id="7" name="TextBox 6">
            <a:extLst>
              <a:ext uri="{FF2B5EF4-FFF2-40B4-BE49-F238E27FC236}">
                <a16:creationId xmlns:a16="http://schemas.microsoft.com/office/drawing/2014/main" id="{D8ABF07F-B8A8-4F3B-95F3-315F2C1DF6F6}"/>
              </a:ext>
            </a:extLst>
          </p:cNvPr>
          <p:cNvSpPr txBox="1"/>
          <p:nvPr/>
        </p:nvSpPr>
        <p:spPr>
          <a:xfrm>
            <a:off x="9410331" y="2129927"/>
            <a:ext cx="2557735"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“Property” specify the type of the object.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can name the property as we want. The program associate the “Type” of the property to the “:type” of our object.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9" name="Rectangle 8">
            <a:extLst>
              <a:ext uri="{FF2B5EF4-FFF2-40B4-BE49-F238E27FC236}">
                <a16:creationId xmlns:a16="http://schemas.microsoft.com/office/drawing/2014/main" id="{891B9428-AF31-4325-887D-EC882610E0E8}"/>
              </a:ext>
            </a:extLst>
          </p:cNvPr>
          <p:cNvSpPr/>
          <p:nvPr/>
        </p:nvSpPr>
        <p:spPr>
          <a:xfrm>
            <a:off x="5766318" y="4868368"/>
            <a:ext cx="3256384" cy="6646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2654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25D7-F5EC-4434-8003-00E934CBB307}"/>
              </a:ext>
            </a:extLst>
          </p:cNvPr>
          <p:cNvSpPr>
            <a:spLocks noGrp="1"/>
          </p:cNvSpPr>
          <p:nvPr>
            <p:ph type="title"/>
          </p:nvPr>
        </p:nvSpPr>
        <p:spPr/>
        <p:txBody>
          <a:bodyPr>
            <a:normAutofit fontScale="90000"/>
          </a:bodyPr>
          <a:lstStyle/>
          <a:p>
            <a:r>
              <a:rPr lang="it-IT" dirty="0"/>
              <a:t>Tutorial: Import Sample Project (iii)</a:t>
            </a:r>
            <a:endParaRPr lang="en-GB" dirty="0"/>
          </a:p>
        </p:txBody>
      </p:sp>
      <p:pic>
        <p:nvPicPr>
          <p:cNvPr id="6" name="Picture 5">
            <a:extLst>
              <a:ext uri="{FF2B5EF4-FFF2-40B4-BE49-F238E27FC236}">
                <a16:creationId xmlns:a16="http://schemas.microsoft.com/office/drawing/2014/main" id="{A8C6D994-F66B-40C0-AADA-9FB03E3F6F1A}"/>
              </a:ext>
            </a:extLst>
          </p:cNvPr>
          <p:cNvPicPr>
            <a:picLocks noChangeAspect="1"/>
          </p:cNvPicPr>
          <p:nvPr/>
        </p:nvPicPr>
        <p:blipFill>
          <a:blip r:embed="rId2"/>
          <a:stretch>
            <a:fillRect/>
          </a:stretch>
        </p:blipFill>
        <p:spPr>
          <a:xfrm>
            <a:off x="362921" y="868756"/>
            <a:ext cx="9353700" cy="5261456"/>
          </a:xfrm>
          <a:prstGeom prst="rect">
            <a:avLst/>
          </a:prstGeom>
        </p:spPr>
      </p:pic>
      <p:sp>
        <p:nvSpPr>
          <p:cNvPr id="7" name="TextBox 6">
            <a:extLst>
              <a:ext uri="{FF2B5EF4-FFF2-40B4-BE49-F238E27FC236}">
                <a16:creationId xmlns:a16="http://schemas.microsoft.com/office/drawing/2014/main" id="{B8BA18BA-B689-46BF-9B7B-A6C13F399F1F}"/>
              </a:ext>
            </a:extLst>
          </p:cNvPr>
          <p:cNvSpPr txBox="1"/>
          <p:nvPr/>
        </p:nvSpPr>
        <p:spPr>
          <a:xfrm>
            <a:off x="9793796" y="1676789"/>
            <a:ext cx="2279837"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workspace to import should be in the folder of your papyrus workspace. You can just copy paste the template folder in your papyrus workspace. </a:t>
            </a:r>
          </a:p>
        </p:txBody>
      </p:sp>
    </p:spTree>
    <p:extLst>
      <p:ext uri="{BB962C8B-B14F-4D97-AF65-F5344CB8AC3E}">
        <p14:creationId xmlns:p14="http://schemas.microsoft.com/office/powerpoint/2010/main" val="3176606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BB52-FF26-4E07-8645-1641F09C002F}"/>
              </a:ext>
            </a:extLst>
          </p:cNvPr>
          <p:cNvSpPr>
            <a:spLocks noGrp="1"/>
          </p:cNvSpPr>
          <p:nvPr>
            <p:ph type="title"/>
          </p:nvPr>
        </p:nvSpPr>
        <p:spPr/>
        <p:txBody>
          <a:bodyPr>
            <a:normAutofit fontScale="90000"/>
          </a:bodyPr>
          <a:lstStyle/>
          <a:p>
            <a:r>
              <a:rPr lang="it-IT" dirty="0"/>
              <a:t>Tutorial: Define Static PF data (iv)</a:t>
            </a:r>
            <a:endParaRPr lang="en-GB" dirty="0"/>
          </a:p>
        </p:txBody>
      </p:sp>
      <p:sp>
        <p:nvSpPr>
          <p:cNvPr id="7" name="TextBox 6">
            <a:extLst>
              <a:ext uri="{FF2B5EF4-FFF2-40B4-BE49-F238E27FC236}">
                <a16:creationId xmlns:a16="http://schemas.microsoft.com/office/drawing/2014/main" id="{D8ABF07F-B8A8-4F3B-95F3-315F2C1DF6F6}"/>
              </a:ext>
            </a:extLst>
          </p:cNvPr>
          <p:cNvSpPr txBox="1"/>
          <p:nvPr/>
        </p:nvSpPr>
        <p:spPr>
          <a:xfrm>
            <a:off x="5601479" y="2512482"/>
            <a:ext cx="5872066"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have links or comment during the definition of the objects of the problem file to make the diagram clearer. Those comments are not considered in the translation.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4" name="Picture 3" descr="Diagram&#10;&#10;Description automatically generated">
            <a:extLst>
              <a:ext uri="{FF2B5EF4-FFF2-40B4-BE49-F238E27FC236}">
                <a16:creationId xmlns:a16="http://schemas.microsoft.com/office/drawing/2014/main" id="{7FE35BA3-15F5-4268-A107-B725D27A7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262" y="1006486"/>
            <a:ext cx="3140523" cy="5021090"/>
          </a:xfrm>
          <a:prstGeom prst="rect">
            <a:avLst/>
          </a:prstGeom>
        </p:spPr>
      </p:pic>
    </p:spTree>
    <p:extLst>
      <p:ext uri="{BB962C8B-B14F-4D97-AF65-F5344CB8AC3E}">
        <p14:creationId xmlns:p14="http://schemas.microsoft.com/office/powerpoint/2010/main" val="3249855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43A5-F4D7-47F6-83C8-6DCA012D5778}"/>
              </a:ext>
            </a:extLst>
          </p:cNvPr>
          <p:cNvSpPr>
            <a:spLocks noGrp="1"/>
          </p:cNvSpPr>
          <p:nvPr>
            <p:ph type="title"/>
          </p:nvPr>
        </p:nvSpPr>
        <p:spPr/>
        <p:txBody>
          <a:bodyPr>
            <a:normAutofit fontScale="90000"/>
          </a:bodyPr>
          <a:lstStyle/>
          <a:p>
            <a:r>
              <a:rPr lang="it-IT" dirty="0"/>
              <a:t>Tutorial: Define mission PF </a:t>
            </a:r>
            <a:endParaRPr lang="en-GB" dirty="0"/>
          </a:p>
        </p:txBody>
      </p:sp>
      <p:pic>
        <p:nvPicPr>
          <p:cNvPr id="6" name="Picture 5">
            <a:extLst>
              <a:ext uri="{FF2B5EF4-FFF2-40B4-BE49-F238E27FC236}">
                <a16:creationId xmlns:a16="http://schemas.microsoft.com/office/drawing/2014/main" id="{997E9BB2-D7DD-45FF-9421-84EF2F88F0C3}"/>
              </a:ext>
            </a:extLst>
          </p:cNvPr>
          <p:cNvPicPr>
            <a:picLocks noChangeAspect="1"/>
          </p:cNvPicPr>
          <p:nvPr/>
        </p:nvPicPr>
        <p:blipFill>
          <a:blip r:embed="rId2"/>
          <a:stretch>
            <a:fillRect/>
          </a:stretch>
        </p:blipFill>
        <p:spPr>
          <a:xfrm>
            <a:off x="251925" y="1073312"/>
            <a:ext cx="8341569" cy="4692133"/>
          </a:xfrm>
          <a:prstGeom prst="rect">
            <a:avLst/>
          </a:prstGeom>
        </p:spPr>
      </p:pic>
      <p:sp>
        <p:nvSpPr>
          <p:cNvPr id="7" name="TextBox 6">
            <a:extLst>
              <a:ext uri="{FF2B5EF4-FFF2-40B4-BE49-F238E27FC236}">
                <a16:creationId xmlns:a16="http://schemas.microsoft.com/office/drawing/2014/main" id="{EA7092A5-41CE-4543-95A3-D72A016950DC}"/>
              </a:ext>
            </a:extLst>
          </p:cNvPr>
          <p:cNvSpPr txBox="1"/>
          <p:nvPr/>
        </p:nvSpPr>
        <p:spPr>
          <a:xfrm>
            <a:off x="8929395" y="1859339"/>
            <a:ext cx="2880051"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Inside “</a:t>
            </a:r>
            <a:r>
              <a:rPr lang="en-GB" dirty="0" err="1">
                <a:latin typeface="Cambria" panose="02040503050406030204" pitchFamily="18" charset="0"/>
                <a:ea typeface="Cambria" panose="02040503050406030204" pitchFamily="18" charset="0"/>
              </a:rPr>
              <a:t>MissionToAccomplish</a:t>
            </a:r>
            <a:r>
              <a:rPr lang="en-GB" dirty="0">
                <a:latin typeface="Cambria" panose="02040503050406030204" pitchFamily="18" charset="0"/>
                <a:ea typeface="Cambria" panose="02040503050406030204" pitchFamily="18" charset="0"/>
              </a:rPr>
              <a:t>” in “Mission” we can defile different “Activity Diagrams” where we specify a possible ordering for the tasks and the initial conditions of the problem file.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23350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(ii)</a:t>
            </a:r>
            <a:endParaRPr lang="en-GB" dirty="0"/>
          </a:p>
        </p:txBody>
      </p:sp>
      <p:pic>
        <p:nvPicPr>
          <p:cNvPr id="3" name="Picture 2" descr="Diagram&#10;&#10;Description automatically generated">
            <a:extLst>
              <a:ext uri="{FF2B5EF4-FFF2-40B4-BE49-F238E27FC236}">
                <a16:creationId xmlns:a16="http://schemas.microsoft.com/office/drawing/2014/main" id="{62A14377-D289-4BB9-BAA4-8596C4A1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46" y="1710372"/>
            <a:ext cx="7502042" cy="3925318"/>
          </a:xfrm>
          <a:prstGeom prst="rect">
            <a:avLst/>
          </a:prstGeom>
        </p:spPr>
      </p:pic>
      <p:sp>
        <p:nvSpPr>
          <p:cNvPr id="4" name="TextBox 3">
            <a:extLst>
              <a:ext uri="{FF2B5EF4-FFF2-40B4-BE49-F238E27FC236}">
                <a16:creationId xmlns:a16="http://schemas.microsoft.com/office/drawing/2014/main" id="{FCE7DD18-F51E-4D91-B15C-3E2AD5DBC47F}"/>
              </a:ext>
            </a:extLst>
          </p:cNvPr>
          <p:cNvSpPr txBox="1"/>
          <p:nvPr/>
        </p:nvSpPr>
        <p:spPr>
          <a:xfrm>
            <a:off x="7891398" y="971415"/>
            <a:ext cx="4190370" cy="507831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initial HTN is defined as a comment. The world “HTN” is used to find that particular comment.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In the case of IGLUNA, we defined an external file with more objects and conditions. The program reads and try to insert as initial conditions entries in “Other initial conditions file”. However, this has been tested only for IGLUNA. It must be improved. The key word is “file”. If there is a “file” and then an “=” in the line, what is after the = is considered the name of the file and the program search for it in “inputs”.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80371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(ii)</a:t>
            </a:r>
            <a:endParaRPr lang="en-GB" dirty="0"/>
          </a:p>
        </p:txBody>
      </p:sp>
      <p:pic>
        <p:nvPicPr>
          <p:cNvPr id="3" name="Picture 2" descr="Diagram&#10;&#10;Description automatically generated">
            <a:extLst>
              <a:ext uri="{FF2B5EF4-FFF2-40B4-BE49-F238E27FC236}">
                <a16:creationId xmlns:a16="http://schemas.microsoft.com/office/drawing/2014/main" id="{62A14377-D289-4BB9-BAA4-8596C4A1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46" y="1710372"/>
            <a:ext cx="7502042" cy="3925318"/>
          </a:xfrm>
          <a:prstGeom prst="rect">
            <a:avLst/>
          </a:prstGeom>
        </p:spPr>
      </p:pic>
      <p:sp>
        <p:nvSpPr>
          <p:cNvPr id="4" name="TextBox 3">
            <a:extLst>
              <a:ext uri="{FF2B5EF4-FFF2-40B4-BE49-F238E27FC236}">
                <a16:creationId xmlns:a16="http://schemas.microsoft.com/office/drawing/2014/main" id="{FCE7DD18-F51E-4D91-B15C-3E2AD5DBC47F}"/>
              </a:ext>
            </a:extLst>
          </p:cNvPr>
          <p:cNvSpPr txBox="1"/>
          <p:nvPr/>
        </p:nvSpPr>
        <p:spPr>
          <a:xfrm>
            <a:off x="7826084" y="1710372"/>
            <a:ext cx="4190370" cy="4247317"/>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initial HTN is defined as a comment. The world “HTN” is used to find that particular comment.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If nothing is specified, the program reads the specific order in the mission and use it to give an order to the HTN network. </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constraints can be just listed – the connections help the designers setting up their initial conditions.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72141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(iv)</a:t>
            </a:r>
            <a:endParaRPr lang="en-GB" dirty="0"/>
          </a:p>
        </p:txBody>
      </p:sp>
      <p:sp>
        <p:nvSpPr>
          <p:cNvPr id="4" name="TextBox 3">
            <a:extLst>
              <a:ext uri="{FF2B5EF4-FFF2-40B4-BE49-F238E27FC236}">
                <a16:creationId xmlns:a16="http://schemas.microsoft.com/office/drawing/2014/main" id="{FCE7DD18-F51E-4D91-B15C-3E2AD5DBC47F}"/>
              </a:ext>
            </a:extLst>
          </p:cNvPr>
          <p:cNvSpPr txBox="1"/>
          <p:nvPr/>
        </p:nvSpPr>
        <p:spPr>
          <a:xfrm>
            <a:off x="7850966" y="1868992"/>
            <a:ext cx="4190370" cy="2308324"/>
          </a:xfrm>
          <a:prstGeom prst="rect">
            <a:avLst/>
          </a:prstGeom>
          <a:noFill/>
        </p:spPr>
        <p:txBody>
          <a:bodyPr wrap="square">
            <a:spAutoFit/>
          </a:bodyPr>
          <a:lstStyle/>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constraints can be just listed – the connections help the designers setting up their initial conditions.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6" name="Picture 5" descr="Diagram&#10;&#10;Description automatically generated">
            <a:extLst>
              <a:ext uri="{FF2B5EF4-FFF2-40B4-BE49-F238E27FC236}">
                <a16:creationId xmlns:a16="http://schemas.microsoft.com/office/drawing/2014/main" id="{113EBB25-6572-4EE1-A3E9-89C0E34EC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4" y="1371344"/>
            <a:ext cx="7522287" cy="4115312"/>
          </a:xfrm>
          <a:prstGeom prst="rect">
            <a:avLst/>
          </a:prstGeom>
        </p:spPr>
      </p:pic>
    </p:spTree>
    <p:extLst>
      <p:ext uri="{BB962C8B-B14F-4D97-AF65-F5344CB8AC3E}">
        <p14:creationId xmlns:p14="http://schemas.microsoft.com/office/powerpoint/2010/main" val="1699265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F7BD-9AB1-4821-8A61-272635A018BA}"/>
              </a:ext>
            </a:extLst>
          </p:cNvPr>
          <p:cNvSpPr>
            <a:spLocks noGrp="1"/>
          </p:cNvSpPr>
          <p:nvPr>
            <p:ph type="title"/>
          </p:nvPr>
        </p:nvSpPr>
        <p:spPr/>
        <p:txBody>
          <a:bodyPr>
            <a:normAutofit fontScale="90000"/>
          </a:bodyPr>
          <a:lstStyle/>
          <a:p>
            <a:r>
              <a:rPr lang="it-IT" dirty="0"/>
              <a:t>Tutorial: Define mission PF (iii) </a:t>
            </a:r>
            <a:endParaRPr lang="en-GB" dirty="0"/>
          </a:p>
        </p:txBody>
      </p:sp>
      <p:sp>
        <p:nvSpPr>
          <p:cNvPr id="5" name="TextBox 4">
            <a:extLst>
              <a:ext uri="{FF2B5EF4-FFF2-40B4-BE49-F238E27FC236}">
                <a16:creationId xmlns:a16="http://schemas.microsoft.com/office/drawing/2014/main" id="{D43C7BB4-37D5-4C14-A6FF-D3FBAFF1C233}"/>
              </a:ext>
            </a:extLst>
          </p:cNvPr>
          <p:cNvSpPr txBox="1"/>
          <p:nvPr/>
        </p:nvSpPr>
        <p:spPr>
          <a:xfrm>
            <a:off x="8789437" y="1859339"/>
            <a:ext cx="3020009" cy="2031325"/>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the HTN network in the comment has the word “ordered” in it. The program considers that those are already ordered tasks.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7" name="Picture 6" descr="Diagram&#10;&#10;Description automatically generated">
            <a:extLst>
              <a:ext uri="{FF2B5EF4-FFF2-40B4-BE49-F238E27FC236}">
                <a16:creationId xmlns:a16="http://schemas.microsoft.com/office/drawing/2014/main" id="{CA12AB1D-3395-4DD0-97F7-B66810067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03" y="1182319"/>
            <a:ext cx="8336319" cy="4332656"/>
          </a:xfrm>
          <a:prstGeom prst="rect">
            <a:avLst/>
          </a:prstGeom>
        </p:spPr>
      </p:pic>
    </p:spTree>
    <p:extLst>
      <p:ext uri="{BB962C8B-B14F-4D97-AF65-F5344CB8AC3E}">
        <p14:creationId xmlns:p14="http://schemas.microsoft.com/office/powerpoint/2010/main" val="2270528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ECF1-6AC9-46DD-B7EE-B6FC79F7D19F}"/>
              </a:ext>
            </a:extLst>
          </p:cNvPr>
          <p:cNvSpPr>
            <a:spLocks noGrp="1"/>
          </p:cNvSpPr>
          <p:nvPr>
            <p:ph type="title"/>
          </p:nvPr>
        </p:nvSpPr>
        <p:spPr/>
        <p:txBody>
          <a:bodyPr>
            <a:normAutofit fontScale="90000"/>
          </a:bodyPr>
          <a:lstStyle/>
          <a:p>
            <a:r>
              <a:rPr lang="it-IT" dirty="0"/>
              <a:t>Tutorial: Simulation parameters</a:t>
            </a:r>
            <a:endParaRPr lang="en-GB" dirty="0"/>
          </a:p>
        </p:txBody>
      </p:sp>
      <p:sp>
        <p:nvSpPr>
          <p:cNvPr id="3" name="TextBox 2">
            <a:extLst>
              <a:ext uri="{FF2B5EF4-FFF2-40B4-BE49-F238E27FC236}">
                <a16:creationId xmlns:a16="http://schemas.microsoft.com/office/drawing/2014/main" id="{A3C3F025-3491-4450-BB93-20B5888867E6}"/>
              </a:ext>
            </a:extLst>
          </p:cNvPr>
          <p:cNvSpPr txBox="1"/>
          <p:nvPr/>
        </p:nvSpPr>
        <p:spPr>
          <a:xfrm>
            <a:off x="7716416" y="1997839"/>
            <a:ext cx="3722914" cy="2862322"/>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simulation parameters can be set through the configuration file.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can define how the task inputs are defined. And if we want :subtasks + :ordering or directly :</a:t>
            </a:r>
            <a:r>
              <a:rPr lang="en-GB" dirty="0" err="1">
                <a:latin typeface="Cambria" panose="02040503050406030204" pitchFamily="18" charset="0"/>
                <a:ea typeface="Cambria" panose="02040503050406030204" pitchFamily="18" charset="0"/>
              </a:rPr>
              <a:t>ordered_substasks</a:t>
            </a:r>
            <a:r>
              <a:rPr lang="en-GB" dirty="0">
                <a:latin typeface="Cambria" panose="02040503050406030204" pitchFamily="18" charset="0"/>
                <a:ea typeface="Cambria" panose="02040503050406030204" pitchFamily="18" charset="0"/>
              </a:rPr>
              <a:t> in our output domain file.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CE787E8-245C-4C08-A0A5-CFC89C629609}"/>
              </a:ext>
            </a:extLst>
          </p:cNvPr>
          <p:cNvPicPr>
            <a:picLocks noChangeAspect="1"/>
          </p:cNvPicPr>
          <p:nvPr/>
        </p:nvPicPr>
        <p:blipFill>
          <a:blip r:embed="rId2"/>
          <a:stretch>
            <a:fillRect/>
          </a:stretch>
        </p:blipFill>
        <p:spPr>
          <a:xfrm>
            <a:off x="0" y="1119643"/>
            <a:ext cx="7117376" cy="4907933"/>
          </a:xfrm>
          <a:prstGeom prst="rect">
            <a:avLst/>
          </a:prstGeom>
        </p:spPr>
      </p:pic>
    </p:spTree>
    <p:extLst>
      <p:ext uri="{BB962C8B-B14F-4D97-AF65-F5344CB8AC3E}">
        <p14:creationId xmlns:p14="http://schemas.microsoft.com/office/powerpoint/2010/main" val="883941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00F97-77BE-4D92-9F1D-261A1E303330}"/>
              </a:ext>
            </a:extLst>
          </p:cNvPr>
          <p:cNvSpPr>
            <a:spLocks noGrp="1"/>
          </p:cNvSpPr>
          <p:nvPr>
            <p:ph type="title"/>
          </p:nvPr>
        </p:nvSpPr>
        <p:spPr/>
        <p:txBody>
          <a:bodyPr>
            <a:normAutofit/>
          </a:bodyPr>
          <a:lstStyle/>
          <a:p>
            <a:pPr algn="ctr"/>
            <a:r>
              <a:rPr lang="it-IT" sz="4800" dirty="0"/>
              <a:t>Thank you for your kind attention!!! </a:t>
            </a:r>
            <a:endParaRPr lang="en-GB" sz="4800" dirty="0"/>
          </a:p>
        </p:txBody>
      </p:sp>
      <p:sp>
        <p:nvSpPr>
          <p:cNvPr id="6" name="Text Placeholder 5">
            <a:extLst>
              <a:ext uri="{FF2B5EF4-FFF2-40B4-BE49-F238E27FC236}">
                <a16:creationId xmlns:a16="http://schemas.microsoft.com/office/drawing/2014/main" id="{9B9F8BA0-C392-485F-9253-B1A080E2D2AD}"/>
              </a:ext>
            </a:extLst>
          </p:cNvPr>
          <p:cNvSpPr>
            <a:spLocks noGrp="1"/>
          </p:cNvSpPr>
          <p:nvPr>
            <p:ph type="body" idx="1"/>
          </p:nvPr>
        </p:nvSpPr>
        <p:spPr/>
        <p:txBody>
          <a:bodyPr/>
          <a:lstStyle/>
          <a:p>
            <a:r>
              <a:rPr lang="it-IT" dirty="0"/>
              <a:t>Jasmine </a:t>
            </a:r>
            <a:r>
              <a:rPr lang="it-IT" dirty="0">
                <a:sym typeface="Wingdings" panose="05000000000000000000" pitchFamily="2" charset="2"/>
              </a:rPr>
              <a:t></a:t>
            </a:r>
          </a:p>
          <a:p>
            <a:endParaRPr lang="en-GB" dirty="0"/>
          </a:p>
        </p:txBody>
      </p:sp>
    </p:spTree>
    <p:extLst>
      <p:ext uri="{BB962C8B-B14F-4D97-AF65-F5344CB8AC3E}">
        <p14:creationId xmlns:p14="http://schemas.microsoft.com/office/powerpoint/2010/main" val="875365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0FB6-D4BF-4734-95F0-259F43C650DD}"/>
              </a:ext>
            </a:extLst>
          </p:cNvPr>
          <p:cNvSpPr>
            <a:spLocks noGrp="1"/>
          </p:cNvSpPr>
          <p:nvPr>
            <p:ph type="title"/>
          </p:nvPr>
        </p:nvSpPr>
        <p:spPr/>
        <p:txBody>
          <a:bodyPr>
            <a:normAutofit fontScale="90000"/>
          </a:bodyPr>
          <a:lstStyle/>
          <a:p>
            <a:r>
              <a:rPr lang="it-IT" dirty="0"/>
              <a:t>Tutorial: Import Sample Project (iv)</a:t>
            </a:r>
            <a:endParaRPr lang="en-GB" dirty="0"/>
          </a:p>
        </p:txBody>
      </p:sp>
      <p:pic>
        <p:nvPicPr>
          <p:cNvPr id="6" name="Picture 5">
            <a:extLst>
              <a:ext uri="{FF2B5EF4-FFF2-40B4-BE49-F238E27FC236}">
                <a16:creationId xmlns:a16="http://schemas.microsoft.com/office/drawing/2014/main" id="{8D481A2E-0873-4558-9580-B46AC2312C9A}"/>
              </a:ext>
            </a:extLst>
          </p:cNvPr>
          <p:cNvPicPr>
            <a:picLocks noChangeAspect="1"/>
          </p:cNvPicPr>
          <p:nvPr/>
        </p:nvPicPr>
        <p:blipFill>
          <a:blip r:embed="rId2"/>
          <a:stretch>
            <a:fillRect/>
          </a:stretch>
        </p:blipFill>
        <p:spPr>
          <a:xfrm>
            <a:off x="199656" y="1023789"/>
            <a:ext cx="9210675" cy="5181005"/>
          </a:xfrm>
          <a:prstGeom prst="rect">
            <a:avLst/>
          </a:prstGeom>
        </p:spPr>
      </p:pic>
      <p:sp>
        <p:nvSpPr>
          <p:cNvPr id="7" name="TextBox 6">
            <a:extLst>
              <a:ext uri="{FF2B5EF4-FFF2-40B4-BE49-F238E27FC236}">
                <a16:creationId xmlns:a16="http://schemas.microsoft.com/office/drawing/2014/main" id="{3C1DC863-972E-4AF7-BA16-4786FACB0BFE}"/>
              </a:ext>
            </a:extLst>
          </p:cNvPr>
          <p:cNvSpPr txBox="1"/>
          <p:nvPr/>
        </p:nvSpPr>
        <p:spPr>
          <a:xfrm>
            <a:off x="9793796" y="1676789"/>
            <a:ext cx="2279837" cy="92333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Now your workspace is set. We can start with the modelling.</a:t>
            </a:r>
          </a:p>
        </p:txBody>
      </p:sp>
      <p:sp>
        <p:nvSpPr>
          <p:cNvPr id="5" name="Rectangle 4">
            <a:extLst>
              <a:ext uri="{FF2B5EF4-FFF2-40B4-BE49-F238E27FC236}">
                <a16:creationId xmlns:a16="http://schemas.microsoft.com/office/drawing/2014/main" id="{2AF79B6D-5810-4CBE-B360-14CD5513FABA}"/>
              </a:ext>
            </a:extLst>
          </p:cNvPr>
          <p:cNvSpPr/>
          <p:nvPr/>
        </p:nvSpPr>
        <p:spPr>
          <a:xfrm>
            <a:off x="110231" y="1399592"/>
            <a:ext cx="2334389" cy="292048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9636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0FB6-D4BF-4734-95F0-259F43C650DD}"/>
              </a:ext>
            </a:extLst>
          </p:cNvPr>
          <p:cNvSpPr>
            <a:spLocks noGrp="1"/>
          </p:cNvSpPr>
          <p:nvPr>
            <p:ph type="title"/>
          </p:nvPr>
        </p:nvSpPr>
        <p:spPr/>
        <p:txBody>
          <a:bodyPr>
            <a:normAutofit fontScale="90000"/>
          </a:bodyPr>
          <a:lstStyle/>
          <a:p>
            <a:r>
              <a:rPr lang="it-IT" dirty="0"/>
              <a:t>Tutorial: Import Sample Project (iv-bis)</a:t>
            </a:r>
            <a:endParaRPr lang="en-GB" dirty="0"/>
          </a:p>
        </p:txBody>
      </p:sp>
      <p:sp>
        <p:nvSpPr>
          <p:cNvPr id="7" name="TextBox 6">
            <a:extLst>
              <a:ext uri="{FF2B5EF4-FFF2-40B4-BE49-F238E27FC236}">
                <a16:creationId xmlns:a16="http://schemas.microsoft.com/office/drawing/2014/main" id="{3C1DC863-972E-4AF7-BA16-4786FACB0BFE}"/>
              </a:ext>
            </a:extLst>
          </p:cNvPr>
          <p:cNvSpPr txBox="1"/>
          <p:nvPr/>
        </p:nvSpPr>
        <p:spPr>
          <a:xfrm>
            <a:off x="9793796" y="2228671"/>
            <a:ext cx="2279837" cy="1200329"/>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This should be the structure of your folder in the template workspace.</a:t>
            </a:r>
          </a:p>
        </p:txBody>
      </p:sp>
      <p:pic>
        <p:nvPicPr>
          <p:cNvPr id="9" name="Picture 8" descr="Diagram&#10;&#10;Description automatically generated">
            <a:extLst>
              <a:ext uri="{FF2B5EF4-FFF2-40B4-BE49-F238E27FC236}">
                <a16:creationId xmlns:a16="http://schemas.microsoft.com/office/drawing/2014/main" id="{780ED778-4A46-418A-B2E3-212AD6A47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62" y="1436532"/>
            <a:ext cx="9172269" cy="3275428"/>
          </a:xfrm>
          <a:prstGeom prst="rect">
            <a:avLst/>
          </a:prstGeom>
        </p:spPr>
      </p:pic>
    </p:spTree>
    <p:extLst>
      <p:ext uri="{BB962C8B-B14F-4D97-AF65-F5344CB8AC3E}">
        <p14:creationId xmlns:p14="http://schemas.microsoft.com/office/powerpoint/2010/main" val="2042707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45FD-57A4-48F8-AA6D-CB3B52C7F7E7}"/>
              </a:ext>
            </a:extLst>
          </p:cNvPr>
          <p:cNvSpPr>
            <a:spLocks noGrp="1"/>
          </p:cNvSpPr>
          <p:nvPr>
            <p:ph type="title"/>
          </p:nvPr>
        </p:nvSpPr>
        <p:spPr/>
        <p:txBody>
          <a:bodyPr>
            <a:normAutofit fontScale="90000"/>
          </a:bodyPr>
          <a:lstStyle/>
          <a:p>
            <a:r>
              <a:rPr lang="it-IT" dirty="0"/>
              <a:t>Tutorial: Missing UseCase Package</a:t>
            </a:r>
            <a:endParaRPr lang="en-GB" dirty="0"/>
          </a:p>
        </p:txBody>
      </p:sp>
      <p:pic>
        <p:nvPicPr>
          <p:cNvPr id="6" name="Picture 5">
            <a:extLst>
              <a:ext uri="{FF2B5EF4-FFF2-40B4-BE49-F238E27FC236}">
                <a16:creationId xmlns:a16="http://schemas.microsoft.com/office/drawing/2014/main" id="{FE95F391-672C-4159-B167-339C6F71BD00}"/>
              </a:ext>
            </a:extLst>
          </p:cNvPr>
          <p:cNvPicPr>
            <a:picLocks noChangeAspect="1"/>
          </p:cNvPicPr>
          <p:nvPr/>
        </p:nvPicPr>
        <p:blipFill>
          <a:blip r:embed="rId2"/>
          <a:stretch>
            <a:fillRect/>
          </a:stretch>
        </p:blipFill>
        <p:spPr>
          <a:xfrm>
            <a:off x="244998" y="970385"/>
            <a:ext cx="9010910" cy="5068636"/>
          </a:xfrm>
          <a:prstGeom prst="rect">
            <a:avLst/>
          </a:prstGeom>
        </p:spPr>
      </p:pic>
      <p:sp>
        <p:nvSpPr>
          <p:cNvPr id="7" name="TextBox 6">
            <a:extLst>
              <a:ext uri="{FF2B5EF4-FFF2-40B4-BE49-F238E27FC236}">
                <a16:creationId xmlns:a16="http://schemas.microsoft.com/office/drawing/2014/main" id="{7C8618C3-849B-4983-9E84-8D14209FF4AF}"/>
              </a:ext>
            </a:extLst>
          </p:cNvPr>
          <p:cNvSpPr txBox="1"/>
          <p:nvPr/>
        </p:nvSpPr>
        <p:spPr>
          <a:xfrm>
            <a:off x="9572223" y="1527499"/>
            <a:ext cx="2279837" cy="1754326"/>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you don’t see  a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inside “</a:t>
            </a:r>
            <a:r>
              <a:rPr lang="en-GB" dirty="0" err="1">
                <a:latin typeface="Cambria" panose="02040503050406030204" pitchFamily="18" charset="0"/>
                <a:ea typeface="Cambria" panose="02040503050406030204" pitchFamily="18" charset="0"/>
              </a:rPr>
              <a:t>DomainDefinition</a:t>
            </a:r>
            <a:r>
              <a:rPr lang="en-GB" dirty="0">
                <a:latin typeface="Cambria" panose="02040503050406030204" pitchFamily="18" charset="0"/>
                <a:ea typeface="Cambria" panose="02040503050406030204" pitchFamily="18" charset="0"/>
              </a:rPr>
              <a:t>” you can set it manually. </a:t>
            </a:r>
          </a:p>
        </p:txBody>
      </p:sp>
    </p:spTree>
    <p:extLst>
      <p:ext uri="{BB962C8B-B14F-4D97-AF65-F5344CB8AC3E}">
        <p14:creationId xmlns:p14="http://schemas.microsoft.com/office/powerpoint/2010/main" val="316309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AF4F-5242-40ED-B864-BA7A1C1B7033}"/>
              </a:ext>
            </a:extLst>
          </p:cNvPr>
          <p:cNvSpPr>
            <a:spLocks noGrp="1"/>
          </p:cNvSpPr>
          <p:nvPr>
            <p:ph type="title"/>
          </p:nvPr>
        </p:nvSpPr>
        <p:spPr/>
        <p:txBody>
          <a:bodyPr>
            <a:normAutofit fontScale="90000"/>
          </a:bodyPr>
          <a:lstStyle/>
          <a:p>
            <a:r>
              <a:rPr lang="it-IT" dirty="0"/>
              <a:t>Tutorial: Missing UseCase Package (ii)</a:t>
            </a:r>
            <a:endParaRPr lang="en-GB" dirty="0"/>
          </a:p>
        </p:txBody>
      </p:sp>
      <p:pic>
        <p:nvPicPr>
          <p:cNvPr id="6" name="Picture 5">
            <a:extLst>
              <a:ext uri="{FF2B5EF4-FFF2-40B4-BE49-F238E27FC236}">
                <a16:creationId xmlns:a16="http://schemas.microsoft.com/office/drawing/2014/main" id="{831A3C72-3A94-45F7-9744-4C4412E5810C}"/>
              </a:ext>
            </a:extLst>
          </p:cNvPr>
          <p:cNvPicPr>
            <a:picLocks noChangeAspect="1"/>
          </p:cNvPicPr>
          <p:nvPr/>
        </p:nvPicPr>
        <p:blipFill>
          <a:blip r:embed="rId2"/>
          <a:stretch>
            <a:fillRect/>
          </a:stretch>
        </p:blipFill>
        <p:spPr>
          <a:xfrm>
            <a:off x="219074" y="959048"/>
            <a:ext cx="9209769" cy="5180495"/>
          </a:xfrm>
          <a:prstGeom prst="rect">
            <a:avLst/>
          </a:prstGeom>
        </p:spPr>
      </p:pic>
      <p:sp>
        <p:nvSpPr>
          <p:cNvPr id="7" name="TextBox 6">
            <a:extLst>
              <a:ext uri="{FF2B5EF4-FFF2-40B4-BE49-F238E27FC236}">
                <a16:creationId xmlns:a16="http://schemas.microsoft.com/office/drawing/2014/main" id="{5F789762-46CA-49DF-ADD5-27558E76CD1A}"/>
              </a:ext>
            </a:extLst>
          </p:cNvPr>
          <p:cNvSpPr txBox="1"/>
          <p:nvPr/>
        </p:nvSpPr>
        <p:spPr>
          <a:xfrm>
            <a:off x="9693089" y="1984699"/>
            <a:ext cx="2279837" cy="1754326"/>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you don’t see  a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inside “</a:t>
            </a:r>
            <a:r>
              <a:rPr lang="en-GB" dirty="0" err="1">
                <a:latin typeface="Cambria" panose="02040503050406030204" pitchFamily="18" charset="0"/>
                <a:ea typeface="Cambria" panose="02040503050406030204" pitchFamily="18" charset="0"/>
              </a:rPr>
              <a:t>DomainDefinition</a:t>
            </a:r>
            <a:r>
              <a:rPr lang="en-GB" dirty="0">
                <a:latin typeface="Cambria" panose="02040503050406030204" pitchFamily="18" charset="0"/>
                <a:ea typeface="Cambria" panose="02040503050406030204" pitchFamily="18" charset="0"/>
              </a:rPr>
              <a:t>” you can set it manually. </a:t>
            </a:r>
          </a:p>
        </p:txBody>
      </p:sp>
    </p:spTree>
    <p:extLst>
      <p:ext uri="{BB962C8B-B14F-4D97-AF65-F5344CB8AC3E}">
        <p14:creationId xmlns:p14="http://schemas.microsoft.com/office/powerpoint/2010/main" val="2588296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20-A61F-4566-A303-32E192E2E875}"/>
              </a:ext>
            </a:extLst>
          </p:cNvPr>
          <p:cNvSpPr>
            <a:spLocks noGrp="1"/>
          </p:cNvSpPr>
          <p:nvPr>
            <p:ph type="title"/>
          </p:nvPr>
        </p:nvSpPr>
        <p:spPr/>
        <p:txBody>
          <a:bodyPr>
            <a:normAutofit fontScale="90000"/>
          </a:bodyPr>
          <a:lstStyle/>
          <a:p>
            <a:r>
              <a:rPr lang="it-IT" dirty="0"/>
              <a:t>Tutorial: start setting the first diagram</a:t>
            </a:r>
            <a:endParaRPr lang="en-GB" dirty="0"/>
          </a:p>
        </p:txBody>
      </p:sp>
      <p:pic>
        <p:nvPicPr>
          <p:cNvPr id="6" name="Picture 5">
            <a:extLst>
              <a:ext uri="{FF2B5EF4-FFF2-40B4-BE49-F238E27FC236}">
                <a16:creationId xmlns:a16="http://schemas.microsoft.com/office/drawing/2014/main" id="{554E848C-4A59-4D74-A34D-100511614343}"/>
              </a:ext>
            </a:extLst>
          </p:cNvPr>
          <p:cNvPicPr>
            <a:picLocks noChangeAspect="1"/>
          </p:cNvPicPr>
          <p:nvPr/>
        </p:nvPicPr>
        <p:blipFill>
          <a:blip r:embed="rId2"/>
          <a:stretch>
            <a:fillRect/>
          </a:stretch>
        </p:blipFill>
        <p:spPr>
          <a:xfrm>
            <a:off x="263400" y="1084673"/>
            <a:ext cx="8787381" cy="4942902"/>
          </a:xfrm>
          <a:prstGeom prst="rect">
            <a:avLst/>
          </a:prstGeom>
        </p:spPr>
      </p:pic>
      <p:sp>
        <p:nvSpPr>
          <p:cNvPr id="7" name="TextBox 6">
            <a:extLst>
              <a:ext uri="{FF2B5EF4-FFF2-40B4-BE49-F238E27FC236}">
                <a16:creationId xmlns:a16="http://schemas.microsoft.com/office/drawing/2014/main" id="{7033DC9F-CC64-4F29-8092-6F422F7D90B3}"/>
              </a:ext>
            </a:extLst>
          </p:cNvPr>
          <p:cNvSpPr txBox="1"/>
          <p:nvPr/>
        </p:nvSpPr>
        <p:spPr>
          <a:xfrm>
            <a:off x="9276005" y="1443841"/>
            <a:ext cx="2501410" cy="397031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first diagram that we are going to use is the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diagram.</a:t>
            </a:r>
          </a:p>
          <a:p>
            <a:r>
              <a:rPr lang="en-GB" dirty="0">
                <a:latin typeface="Cambria" panose="02040503050406030204" pitchFamily="18" charset="0"/>
                <a:ea typeface="Cambria" panose="02040503050406030204" pitchFamily="18" charset="0"/>
              </a:rPr>
              <a:t>We right click on the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and define a new diagram. </a:t>
            </a:r>
          </a:p>
          <a:p>
            <a:r>
              <a:rPr lang="en-GB" dirty="0">
                <a:latin typeface="Cambria" panose="02040503050406030204" pitchFamily="18" charset="0"/>
                <a:ea typeface="Cambria" panose="02040503050406030204" pitchFamily="18" charset="0"/>
              </a:rPr>
              <a:t> </a:t>
            </a:r>
          </a:p>
          <a:p>
            <a:r>
              <a:rPr lang="en-GB" dirty="0">
                <a:latin typeface="Cambria" panose="02040503050406030204" pitchFamily="18" charset="0"/>
                <a:ea typeface="Cambria" panose="02040503050406030204" pitchFamily="18" charset="0"/>
              </a:rPr>
              <a:t>It will permit to perform the functional analysis on the system. </a:t>
            </a:r>
          </a:p>
          <a:p>
            <a:r>
              <a:rPr lang="en-GB" dirty="0">
                <a:latin typeface="Cambria" panose="02040503050406030204" pitchFamily="18" charset="0"/>
                <a:ea typeface="Cambria" panose="02040503050406030204" pitchFamily="18" charset="0"/>
              </a:rPr>
              <a:t>We will define what the system should do, “tasks”, and “how” it can do it “methods”.</a:t>
            </a:r>
          </a:p>
        </p:txBody>
      </p:sp>
    </p:spTree>
    <p:extLst>
      <p:ext uri="{BB962C8B-B14F-4D97-AF65-F5344CB8AC3E}">
        <p14:creationId xmlns:p14="http://schemas.microsoft.com/office/powerpoint/2010/main" val="678106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17921</TotalTime>
  <Words>1900</Words>
  <Application>Microsoft Office PowerPoint</Application>
  <PresentationFormat>Widescreen</PresentationFormat>
  <Paragraphs>152</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Cambria</vt:lpstr>
      <vt:lpstr>Office Theme</vt:lpstr>
      <vt:lpstr>Tutorial-1</vt:lpstr>
      <vt:lpstr>Tutorial: Import Sample Project (i)</vt:lpstr>
      <vt:lpstr>Tutorial: Import Sample Project (ii)</vt:lpstr>
      <vt:lpstr>Tutorial: Import Sample Project (iii)</vt:lpstr>
      <vt:lpstr>Tutorial: Import Sample Project (iv)</vt:lpstr>
      <vt:lpstr>Tutorial: Import Sample Project (iv-bis)</vt:lpstr>
      <vt:lpstr>Tutorial: Missing UseCase Package</vt:lpstr>
      <vt:lpstr>Tutorial: Missing UseCase Package (ii)</vt:lpstr>
      <vt:lpstr>Tutorial: start setting the first diagram</vt:lpstr>
      <vt:lpstr>Tutorial: start setting the first diagram (ii)</vt:lpstr>
      <vt:lpstr>Tutorial: UseCase Diagram</vt:lpstr>
      <vt:lpstr>Tutorial: UseCase Diagram (ii)</vt:lpstr>
      <vt:lpstr>Tutorial: UseCase Diagram (iii)</vt:lpstr>
      <vt:lpstr>Tutorial: Use Case Diagram (iv)</vt:lpstr>
      <vt:lpstr>Tutorial: Use Case Diagram (v)</vt:lpstr>
      <vt:lpstr>Tutorial: Use Case Diagram (vi)</vt:lpstr>
      <vt:lpstr>Tutorial: Define the tasks!</vt:lpstr>
      <vt:lpstr>Tutorial: Define the tasks! (ii)</vt:lpstr>
      <vt:lpstr>Tutorial: Define the tasks! (iii)</vt:lpstr>
      <vt:lpstr>Tutorial: Define the tasks! (iv)</vt:lpstr>
      <vt:lpstr>Tutorial: Define Methods</vt:lpstr>
      <vt:lpstr>Tutorial: Define Methods (ii) </vt:lpstr>
      <vt:lpstr>Tutorial: Define Methods (ii) </vt:lpstr>
      <vt:lpstr>Tutorial: Define Methods (iii) </vt:lpstr>
      <vt:lpstr>Tutorial: Define Methods (iv) </vt:lpstr>
      <vt:lpstr>Tutorial: Define Methods (v) </vt:lpstr>
      <vt:lpstr>Tutorial: Define Methods (vi) </vt:lpstr>
      <vt:lpstr>Tutorial: Define Methods (vii) </vt:lpstr>
      <vt:lpstr>Tutorial: Define Methods (viii) </vt:lpstr>
      <vt:lpstr>Tutorial: Define Methods (ix) </vt:lpstr>
      <vt:lpstr>Tutorial: Define Methods (x) </vt:lpstr>
      <vt:lpstr>Tutorial: Define Methods (xi) </vt:lpstr>
      <vt:lpstr>Tutorial: Define Methods (xii) </vt:lpstr>
      <vt:lpstr>Tutorial: Define Methods (xiii) </vt:lpstr>
      <vt:lpstr>Tutorial: Define Methods (xiv) </vt:lpstr>
      <vt:lpstr>Tutorial: Define Static PF data</vt:lpstr>
      <vt:lpstr>Tutorial: Define Static PF data (ii)</vt:lpstr>
      <vt:lpstr>Tutorial: Define Static PF data (iii)</vt:lpstr>
      <vt:lpstr>Tutorial: Define Static PF data (iii)</vt:lpstr>
      <vt:lpstr>Tutorial: Define Static PF data (iv)</vt:lpstr>
      <vt:lpstr>Tutorial: Define mission PF </vt:lpstr>
      <vt:lpstr>Tutorial: Define mission PF (ii)</vt:lpstr>
      <vt:lpstr>Tutorial: Define mission PF (ii)</vt:lpstr>
      <vt:lpstr>Tutorial: Define mission PF (iv)</vt:lpstr>
      <vt:lpstr>Tutorial: Define mission PF (iii) </vt:lpstr>
      <vt:lpstr>Tutorial: Simulation parameters</vt:lpstr>
      <vt:lpstr>Thank you for your kind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Navigation and On Board Autonomy for Space Exploration Systems via Detection Isolation and Recovery</dc:title>
  <dc:creator>Jasmine Rimani</dc:creator>
  <cp:lastModifiedBy>Jasmine Rimani</cp:lastModifiedBy>
  <cp:revision>210</cp:revision>
  <dcterms:created xsi:type="dcterms:W3CDTF">2021-01-24T17:08:23Z</dcterms:created>
  <dcterms:modified xsi:type="dcterms:W3CDTF">2022-01-10T14:05:27Z</dcterms:modified>
</cp:coreProperties>
</file>